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4"/>
  </p:notesMasterIdLst>
  <p:sldIdLst>
    <p:sldId id="300" r:id="rId5"/>
    <p:sldId id="609" r:id="rId6"/>
    <p:sldId id="614" r:id="rId7"/>
    <p:sldId id="547" r:id="rId8"/>
    <p:sldId id="548" r:id="rId9"/>
    <p:sldId id="550" r:id="rId10"/>
    <p:sldId id="5832" r:id="rId11"/>
    <p:sldId id="5868" r:id="rId12"/>
    <p:sldId id="292" r:id="rId13"/>
    <p:sldId id="264" r:id="rId14"/>
    <p:sldId id="5759" r:id="rId15"/>
    <p:sldId id="5803" r:id="rId16"/>
    <p:sldId id="5758" r:id="rId17"/>
    <p:sldId id="5812" r:id="rId18"/>
    <p:sldId id="5871" r:id="rId19"/>
    <p:sldId id="5813" r:id="rId20"/>
    <p:sldId id="5845" r:id="rId21"/>
    <p:sldId id="5761" r:id="rId22"/>
    <p:sldId id="5867" r:id="rId23"/>
    <p:sldId id="5835" r:id="rId24"/>
    <p:sldId id="5836" r:id="rId25"/>
    <p:sldId id="5846" r:id="rId26"/>
    <p:sldId id="5859" r:id="rId27"/>
    <p:sldId id="5775" r:id="rId28"/>
    <p:sldId id="5827" r:id="rId29"/>
    <p:sldId id="354" r:id="rId30"/>
    <p:sldId id="352" r:id="rId31"/>
    <p:sldId id="355" r:id="rId32"/>
    <p:sldId id="5847" r:id="rId33"/>
    <p:sldId id="288" r:id="rId34"/>
    <p:sldId id="5869" r:id="rId35"/>
    <p:sldId id="5760" r:id="rId36"/>
    <p:sldId id="5870" r:id="rId37"/>
    <p:sldId id="561" r:id="rId38"/>
    <p:sldId id="5842" r:id="rId39"/>
    <p:sldId id="5872" r:id="rId40"/>
    <p:sldId id="5865" r:id="rId41"/>
    <p:sldId id="5866" r:id="rId42"/>
    <p:sldId id="577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9E123-C55A-B89C-81C7-C8659B428974}" name="Lex Owen" initials="LO" userId="S::lowen@aucd.org::99466548-d514-4a92-8e32-575994d5ff70" providerId="AD"/>
  <p188:author id="{5080EAE7-AA79-2206-5A42-41DC59E3E3C3}" name="Danielle Augustin" initials="DA" userId="Danielle Augusti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x Owen" initials="LO" lastIdx="2" clrIdx="0">
    <p:extLst>
      <p:ext uri="{19B8F6BF-5375-455C-9EA6-DF929625EA0E}">
        <p15:presenceInfo xmlns:p15="http://schemas.microsoft.com/office/powerpoint/2012/main" userId="S::lowen@aucd.org::99466548-d514-4a92-8e32-575994d5ff70" providerId="AD"/>
      </p:ext>
    </p:extLst>
  </p:cmAuthor>
  <p:cmAuthor id="2" name="Danielle Augustin" initials="DA" lastIdx="2" clrIdx="1">
    <p:extLst>
      <p:ext uri="{19B8F6BF-5375-455C-9EA6-DF929625EA0E}">
        <p15:presenceInfo xmlns:p15="http://schemas.microsoft.com/office/powerpoint/2012/main" userId="Danielle Augustin" providerId="None"/>
      </p:ext>
    </p:extLst>
  </p:cmAuthor>
  <p:cmAuthor id="3" name="Sue Wolf-Fordham" initials="SWF" lastIdx="7" clrIdx="2">
    <p:extLst>
      <p:ext uri="{19B8F6BF-5375-455C-9EA6-DF929625EA0E}">
        <p15:presenceInfo xmlns:p15="http://schemas.microsoft.com/office/powerpoint/2012/main" userId="S::swolf-fordham@aucd.org::0d5024b5-3df2-4236-8e45-bb0320bc6a42" providerId="AD"/>
      </p:ext>
    </p:extLst>
  </p:cmAuthor>
  <p:cmAuthor id="4" name="Adriane Griffen" initials="AG" lastIdx="2" clrIdx="3">
    <p:extLst>
      <p:ext uri="{19B8F6BF-5375-455C-9EA6-DF929625EA0E}">
        <p15:presenceInfo xmlns:p15="http://schemas.microsoft.com/office/powerpoint/2012/main" userId="5eea8542e9b81168" providerId="Windows Live"/>
      </p:ext>
    </p:extLst>
  </p:cmAuthor>
  <p:cmAuthor id="5" name="Adriane" initials="A" lastIdx="1" clrIdx="4">
    <p:extLst>
      <p:ext uri="{19B8F6BF-5375-455C-9EA6-DF929625EA0E}">
        <p15:presenceInfo xmlns:p15="http://schemas.microsoft.com/office/powerpoint/2012/main" userId="Adri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448"/>
  </p:normalViewPr>
  <p:slideViewPr>
    <p:cSldViewPr snapToGrid="0">
      <p:cViewPr varScale="1">
        <p:scale>
          <a:sx n="30" d="100"/>
          <a:sy n="30" d="100"/>
        </p:scale>
        <p:origin x="84" y="1446"/>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73F02-F210-6E45-A564-BDD122E89416}" type="datetimeFigureOut">
              <a:rPr lang="en-US" smtClean="0"/>
              <a:t>5/13/2021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9251F-5D7B-5045-AFE5-8D2FB5DE686F}" type="slidenum">
              <a:rPr lang="en-US" smtClean="0"/>
              <a:t>‹#›</a:t>
            </a:fld>
            <a:endParaRPr lang="en-US" dirty="0"/>
          </a:p>
        </p:txBody>
      </p:sp>
    </p:spTree>
    <p:extLst>
      <p:ext uri="{BB962C8B-B14F-4D97-AF65-F5344CB8AC3E}">
        <p14:creationId xmlns:p14="http://schemas.microsoft.com/office/powerpoint/2010/main" val="341150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1</a:t>
            </a:fld>
            <a:endParaRPr lang="en-US" dirty="0"/>
          </a:p>
        </p:txBody>
      </p:sp>
    </p:spTree>
    <p:extLst>
      <p:ext uri="{BB962C8B-B14F-4D97-AF65-F5344CB8AC3E}">
        <p14:creationId xmlns:p14="http://schemas.microsoft.com/office/powerpoint/2010/main" val="174238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mn-lt"/>
              <a:cs typeface="+mn-lt"/>
            </a:endParaRPr>
          </a:p>
          <a:p>
            <a:endParaRPr lang="en-US" dirty="0"/>
          </a:p>
        </p:txBody>
      </p:sp>
      <p:sp>
        <p:nvSpPr>
          <p:cNvPr id="4" name="Slide Number Placeholder 3"/>
          <p:cNvSpPr>
            <a:spLocks noGrp="1"/>
          </p:cNvSpPr>
          <p:nvPr>
            <p:ph type="sldNum" sz="quarter" idx="5"/>
          </p:nvPr>
        </p:nvSpPr>
        <p:spPr/>
        <p:txBody>
          <a:bodyPr/>
          <a:lstStyle/>
          <a:p>
            <a:fld id="{A81185E0-4337-4F71-B057-708710FFB83A}" type="slidenum">
              <a:rPr lang="en-US" smtClean="0"/>
              <a:t>10</a:t>
            </a:fld>
            <a:endParaRPr lang="en-US"/>
          </a:p>
        </p:txBody>
      </p:sp>
    </p:spTree>
    <p:extLst>
      <p:ext uri="{BB962C8B-B14F-4D97-AF65-F5344CB8AC3E}">
        <p14:creationId xmlns:p14="http://schemas.microsoft.com/office/powerpoint/2010/main" val="262163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7BF50E36-3A92-45BF-8F22-8A35E9B35416}" type="slidenum">
              <a:rPr lang="en-US" smtClean="0"/>
              <a:t>11</a:t>
            </a:fld>
            <a:endParaRPr lang="en-US"/>
          </a:p>
        </p:txBody>
      </p:sp>
    </p:spTree>
    <p:extLst>
      <p:ext uri="{BB962C8B-B14F-4D97-AF65-F5344CB8AC3E}">
        <p14:creationId xmlns:p14="http://schemas.microsoft.com/office/powerpoint/2010/main" val="225628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Here’s an example of the Prepared4ALL approach in action. Suppose your community runs a seasonal flu vaccine clinic. The city website posts the flu clinic plan and a disability organization sees that there are potential access and inclusion issues.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P </a:t>
            </a:r>
            <a:r>
              <a:rPr lang="en-US" sz="1200" b="1" i="1" kern="1200" dirty="0">
                <a:solidFill>
                  <a:schemeClr val="tx1"/>
                </a:solidFill>
                <a:effectLst/>
                <a:latin typeface="+mn-lt"/>
                <a:ea typeface="+mn-ea"/>
                <a:cs typeface="+mn-cs"/>
              </a:rPr>
              <a:t>Pinpoint</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Pinpoint the inclusion issue: Flu clinic plan is not inclusive. Pinpoint local EM and PH agencies: You check the local government website and find the contact information for the local public health department which runs the flu clinic. You’re surprised to find that there is a Health Office which is part of the Land Management Department.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R </a:t>
            </a:r>
            <a:r>
              <a:rPr lang="en-US" sz="1200" b="1" i="1" kern="1200" dirty="0">
                <a:solidFill>
                  <a:schemeClr val="tx1"/>
                </a:solidFill>
                <a:effectLst/>
                <a:latin typeface="+mn-lt"/>
                <a:ea typeface="+mn-ea"/>
                <a:cs typeface="+mn-cs"/>
              </a:rPr>
              <a:t>Relate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You think about local organizations with potentially related interests concerning the flu clinic. You contact food pantries which serve many people with disabilities, houses of worship, the local community health center and Center for Independent Living. The group meets to being thinking about how to approach the local Health Office.</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E </a:t>
            </a:r>
            <a:r>
              <a:rPr lang="en-US" sz="1200" b="1" i="1" kern="1200" dirty="0">
                <a:solidFill>
                  <a:schemeClr val="tx1"/>
                </a:solidFill>
                <a:effectLst/>
                <a:latin typeface="+mn-lt"/>
                <a:ea typeface="+mn-ea"/>
                <a:cs typeface="+mn-cs"/>
              </a:rPr>
              <a:t>Engage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At the meeting the group discusses the local public health system and Americans with Disabilities Act issues with the current flu clinic plan. The group makes a question list about the flu clinic plan and a strategy to engage with the Health Office.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P </a:t>
            </a:r>
            <a:r>
              <a:rPr lang="en-US" sz="1200" b="1" i="1" kern="1200" dirty="0">
                <a:solidFill>
                  <a:schemeClr val="tx1"/>
                </a:solidFill>
                <a:effectLst/>
                <a:latin typeface="+mn-lt"/>
                <a:ea typeface="+mn-ea"/>
                <a:cs typeface="+mn-cs"/>
              </a:rPr>
              <a:t>be Positive</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group, now a Prepared4ALL Action Team completes the Prepared4ALL online training. The Team reviews the flu clinic plan and finds more gaps. They start a list of clinic plan gaps with potential solutions that focus on the positives like community strengths, resources, and organizational strengths.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Advance opportunities</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 Team member shares that her sister is friendly with a local public health nurse-she’ll ask her sister to make a connection. Maybe the nurse can link the Team to the local public health planner.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R </a:t>
            </a:r>
            <a:r>
              <a:rPr lang="en-US" sz="1200" b="1" i="1" kern="1200" dirty="0">
                <a:solidFill>
                  <a:schemeClr val="tx1"/>
                </a:solidFill>
                <a:effectLst/>
                <a:latin typeface="+mn-lt"/>
                <a:ea typeface="+mn-ea"/>
                <a:cs typeface="+mn-cs"/>
              </a:rPr>
              <a:t>Reflect</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Team reflects on their work to date by answering the Prepared4ALL Reflection Questions. They realize that so far things are moving forward and they have a potential connection in the public health department. As a group they pretty easily found access and inclusion gaps and developed tentative solutions. They assumed there was a big Public Health Department, which was wrong. There is a small public health office in an unrelated department. They think about potential issues: (1) In such a small office will they be able to make plan changes quickly? (2) Will plan changes need to get approved by a Department that doesn’t know about disability issues?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E </a:t>
            </a:r>
            <a:r>
              <a:rPr lang="en-US" sz="1200" b="1" i="1" kern="1200" dirty="0">
                <a:solidFill>
                  <a:schemeClr val="tx1"/>
                </a:solidFill>
                <a:effectLst/>
                <a:latin typeface="+mn-lt"/>
                <a:ea typeface="+mn-ea"/>
                <a:cs typeface="+mn-cs"/>
              </a:rPr>
              <a:t>Envision</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Team and public health planner (who has many responsibilities) meet to talk about the flu clinic plan gaps. They envision a what a successful inclusive flu clinic would look like. Then they discuss specifics. There is no design to set up the clinic space in a physically accessible way. The Team shares an article from the Prepared4ALL website that gives an example of an accessible set up. Using the article as a guide the planner agrees to reconfigure the space. The discuss whether clinic messaging is accessible. The Team shares information about plain language and alternate communication formats and offers to review the current messaging and make suggestions about communication access and inclusive language. The planner welcomes the offer of help and implements many of the suggestions.</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 </a:t>
            </a:r>
            <a:r>
              <a:rPr lang="en-US" sz="1200" b="1" i="1" kern="1200" dirty="0">
                <a:solidFill>
                  <a:schemeClr val="tx1"/>
                </a:solidFill>
                <a:effectLst/>
                <a:latin typeface="+mn-lt"/>
                <a:ea typeface="+mn-ea"/>
                <a:cs typeface="+mn-cs"/>
              </a:rPr>
              <a:t>Deploy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flu clinic happens as planned, with some of the suggested modifications. There is informal data collection about, among other things, the user experience, messaging, physical access, and accommodations, etc. While everything wasn’t perfect and there were glitches it was a success. The planner keeps notes of what went well and what could be improved. The planner now wants to work with the Team for the next year’s clinic and for an upcoming COVID-19 vaccine clinic. </a:t>
            </a:r>
          </a:p>
          <a:p>
            <a:pPr rtl="0" fontAlgn="base"/>
            <a:r>
              <a:rPr lang="en-US" sz="1200" b="0" i="0" kern="1200" dirty="0">
                <a:solidFill>
                  <a:schemeClr val="tx1"/>
                </a:solidFill>
                <a:effectLst/>
                <a:latin typeface="+mn-lt"/>
                <a:ea typeface="+mn-ea"/>
                <a:cs typeface="+mn-cs"/>
              </a:rPr>
              <a:t> </a:t>
            </a:r>
          </a:p>
          <a:p>
            <a:pPr rtl="0" fontAlgn="base"/>
            <a:r>
              <a:rPr lang="en-US" sz="1200" b="1" i="1" kern="1200" dirty="0">
                <a:solidFill>
                  <a:schemeClr val="tx1"/>
                </a:solidFill>
                <a:effectLst/>
                <a:latin typeface="+mn-lt"/>
                <a:ea typeface="+mn-ea"/>
                <a:cs typeface="+mn-cs"/>
              </a:rPr>
              <a:t>4ALL</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Action Team meets with the public health planner before the clinic to confirm whether the clinic will be 4ALL. Together they ask Same Time Access to Everyone (STATE) questions: (1) Accessible space? (2) Inclusive clinic process? (3) Accommodations? (4) Accessible communications? (5) Inclusive philosophy? (6) Cultural competence? (7) Awareness of community needs?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After the clinic they work together to create an After Action Report to record lessons learned. </a:t>
            </a:r>
          </a:p>
          <a:p>
            <a:pPr rtl="0" fontAlgn="base"/>
            <a:endParaRPr lang="en-US" sz="1200" b="0" i="0" kern="1200" dirty="0">
              <a:solidFill>
                <a:schemeClr val="tx1"/>
              </a:solidFill>
              <a:effectLst/>
              <a:latin typeface="+mn-lt"/>
              <a:ea typeface="+mn-ea"/>
              <a:cs typeface="+mn-cs"/>
            </a:endParaRPr>
          </a:p>
          <a:p>
            <a:pPr rtl="0" fontAlgn="base"/>
            <a:r>
              <a:rPr lang="en-US" sz="1200" b="0" i="1" kern="1200" dirty="0">
                <a:solidFill>
                  <a:schemeClr val="tx1"/>
                </a:solidFill>
                <a:effectLst/>
                <a:latin typeface="+mn-lt"/>
                <a:ea typeface="+mn-ea"/>
                <a:cs typeface="+mn-cs"/>
              </a:rPr>
              <a:t>Originally designed for local disability organizations, the Prepared4ALL framework could also easily be used by local public health planners as they make outreach to disability and other community organizations.</a:t>
            </a:r>
          </a:p>
          <a:p>
            <a:endParaRPr lang="en-US" dirty="0"/>
          </a:p>
        </p:txBody>
      </p:sp>
      <p:sp>
        <p:nvSpPr>
          <p:cNvPr id="4" name="Slide Number Placeholder 3"/>
          <p:cNvSpPr>
            <a:spLocks noGrp="1"/>
          </p:cNvSpPr>
          <p:nvPr>
            <p:ph type="sldNum" sz="quarter" idx="5"/>
          </p:nvPr>
        </p:nvSpPr>
        <p:spPr/>
        <p:txBody>
          <a:bodyPr/>
          <a:lstStyle/>
          <a:p>
            <a:fld id="{A81185E0-4337-4F71-B057-708710FFB83A}" type="slidenum">
              <a:rPr lang="en-US" smtClean="0"/>
              <a:t>12</a:t>
            </a:fld>
            <a:endParaRPr lang="en-US"/>
          </a:p>
        </p:txBody>
      </p:sp>
    </p:spTree>
    <p:extLst>
      <p:ext uri="{BB962C8B-B14F-4D97-AF65-F5344CB8AC3E}">
        <p14:creationId xmlns:p14="http://schemas.microsoft.com/office/powerpoint/2010/main" val="248645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fld id="{25A551BE-362B-42DD-8CE0-0FA7CA70F547}" type="slidenum">
              <a:rPr lang="en-US" smtClean="0"/>
              <a:t>13</a:t>
            </a:fld>
            <a:endParaRPr lang="en-US"/>
          </a:p>
        </p:txBody>
      </p:sp>
    </p:spTree>
    <p:extLst>
      <p:ext uri="{BB962C8B-B14F-4D97-AF65-F5344CB8AC3E}">
        <p14:creationId xmlns:p14="http://schemas.microsoft.com/office/powerpoint/2010/main" val="3240881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4F9251F-5D7B-5045-AFE5-8D2FB5DE686F}" type="slidenum">
              <a:rPr lang="en-US" smtClean="0"/>
              <a:t>14</a:t>
            </a:fld>
            <a:endParaRPr lang="en-US" dirty="0"/>
          </a:p>
        </p:txBody>
      </p:sp>
    </p:spTree>
    <p:extLst>
      <p:ext uri="{BB962C8B-B14F-4D97-AF65-F5344CB8AC3E}">
        <p14:creationId xmlns:p14="http://schemas.microsoft.com/office/powerpoint/2010/main" val="3934345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4F9251F-5D7B-5045-AFE5-8D2FB5DE686F}" type="slidenum">
              <a:rPr lang="en-US" smtClean="0"/>
              <a:t>15</a:t>
            </a:fld>
            <a:endParaRPr lang="en-US" dirty="0"/>
          </a:p>
        </p:txBody>
      </p:sp>
    </p:spTree>
    <p:extLst>
      <p:ext uri="{BB962C8B-B14F-4D97-AF65-F5344CB8AC3E}">
        <p14:creationId xmlns:p14="http://schemas.microsoft.com/office/powerpoint/2010/main" val="3910179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4F9251F-5D7B-5045-AFE5-8D2FB5DE686F}" type="slidenum">
              <a:rPr lang="en-US" smtClean="0"/>
              <a:t>16</a:t>
            </a:fld>
            <a:endParaRPr lang="en-US" dirty="0"/>
          </a:p>
        </p:txBody>
      </p:sp>
    </p:spTree>
    <p:extLst>
      <p:ext uri="{BB962C8B-B14F-4D97-AF65-F5344CB8AC3E}">
        <p14:creationId xmlns:p14="http://schemas.microsoft.com/office/powerpoint/2010/main" val="4177459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17</a:t>
            </a:fld>
            <a:endParaRPr lang="en-US"/>
          </a:p>
        </p:txBody>
      </p:sp>
    </p:spTree>
    <p:extLst>
      <p:ext uri="{BB962C8B-B14F-4D97-AF65-F5344CB8AC3E}">
        <p14:creationId xmlns:p14="http://schemas.microsoft.com/office/powerpoint/2010/main" val="62906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community of partners and our research informed </a:t>
            </a:r>
            <a:r>
              <a:rPr lang="en-US" dirty="0">
                <a:solidFill>
                  <a:srgbClr val="FF0000"/>
                </a:solidFill>
              </a:rPr>
              <a:t>our development of </a:t>
            </a:r>
            <a:r>
              <a:rPr lang="en-US" dirty="0"/>
              <a:t>an 8 lesson online course. It’s now available online for free at our website. Each lesson takes up to an hour to complete. Completing all 8 lessons leads to a certificate. </a:t>
            </a:r>
            <a:r>
              <a:rPr lang="en-US" dirty="0">
                <a:solidFill>
                  <a:srgbClr val="FF0000"/>
                </a:solidFill>
              </a:rPr>
              <a:t>While focused on disability organizations, the lessons</a:t>
            </a:r>
            <a:r>
              <a:rPr lang="en-US" dirty="0"/>
              <a:t> are </a:t>
            </a:r>
            <a:r>
              <a:rPr lang="en-US" dirty="0">
                <a:solidFill>
                  <a:srgbClr val="FF0000"/>
                </a:solidFill>
              </a:rPr>
              <a:t>also </a:t>
            </a:r>
            <a:r>
              <a:rPr lang="en-US" dirty="0">
                <a:solidFill>
                  <a:srgbClr val="000000"/>
                </a:solidFill>
              </a:rPr>
              <a:t>appropriate</a:t>
            </a:r>
            <a:r>
              <a:rPr lang="en-US" dirty="0"/>
              <a:t> for emergency and public health preparedness planners. </a:t>
            </a:r>
          </a:p>
          <a:p>
            <a:endParaRPr lang="en-US" dirty="0"/>
          </a:p>
          <a:p>
            <a:r>
              <a:rPr lang="en-US" dirty="0"/>
              <a:t>There are 2 ways to complete the course: (1) Complete all lessons in order to receive a certificate; or (2) Choose which lessons to complete. The course is available 24/7 and there is no time limit to complete a lesson or the whole course. You go at your own pace.</a:t>
            </a:r>
            <a:endParaRPr lang="en-US" dirty="0">
              <a:cs typeface="Calibri"/>
            </a:endParaRPr>
          </a:p>
          <a:p>
            <a:endParaRPr lang="en-US" dirty="0"/>
          </a:p>
          <a:p>
            <a:r>
              <a:rPr lang="en-US" dirty="0"/>
              <a:t>During the course the learner learns about:</a:t>
            </a:r>
          </a:p>
          <a:p>
            <a:pPr marL="171450" indent="-171450">
              <a:buFont typeface="Arial" panose="020B0604020202020204" pitchFamily="34" charset="0"/>
              <a:buChar char="•"/>
            </a:pPr>
            <a:r>
              <a:rPr lang="en-US" dirty="0"/>
              <a:t>The Prepared4ALL process and strategies</a:t>
            </a:r>
          </a:p>
          <a:p>
            <a:pPr marL="171450" indent="-171450">
              <a:buFont typeface="Arial" panose="020B0604020202020204" pitchFamily="34" charset="0"/>
              <a:buChar char="•"/>
            </a:pPr>
            <a:r>
              <a:rPr lang="en-US" dirty="0">
                <a:solidFill>
                  <a:srgbClr val="FF0000"/>
                </a:solidFill>
              </a:rPr>
              <a:t>How to apply</a:t>
            </a:r>
            <a:r>
              <a:rPr lang="en-US" dirty="0"/>
              <a:t> the process and strategies to COVID-19 testing and vaccine distribution</a:t>
            </a:r>
            <a:endParaRPr lang="en-US" dirty="0">
              <a:cs typeface="Calibri"/>
            </a:endParaRPr>
          </a:p>
          <a:p>
            <a:pPr marL="171450" indent="-171450">
              <a:buFont typeface="Arial" panose="020B0604020202020204" pitchFamily="34" charset="0"/>
              <a:buChar char="•"/>
            </a:pPr>
            <a:r>
              <a:rPr lang="en-US" dirty="0"/>
              <a:t>The negative effects of disasters and COVID-19 on people with disabilities</a:t>
            </a:r>
            <a:endParaRPr lang="en-US" dirty="0">
              <a:cs typeface="Calibri" panose="020F0502020204030204"/>
            </a:endParaRPr>
          </a:p>
          <a:p>
            <a:pPr marL="171450" indent="-171450">
              <a:buFont typeface="Arial" panose="020B0604020202020204" pitchFamily="34" charset="0"/>
              <a:buChar char="•"/>
            </a:pPr>
            <a:r>
              <a:rPr lang="en-US" dirty="0"/>
              <a:t>The American emergency management system and local emergency plans</a:t>
            </a:r>
          </a:p>
          <a:p>
            <a:pPr marL="171450" indent="-171450">
              <a:buFont typeface="Arial" panose="020B0604020202020204" pitchFamily="34" charset="0"/>
              <a:buChar char="•"/>
            </a:pPr>
            <a:r>
              <a:rPr lang="en-US" dirty="0"/>
              <a:t>Topics that planners may need more information about: local disability demographics, community living, accessible and respectful communication, accessible meetings</a:t>
            </a:r>
            <a:endParaRPr lang="en-US" dirty="0">
              <a:cs typeface="Calibri"/>
            </a:endParaRPr>
          </a:p>
          <a:p>
            <a:pPr marL="171450" indent="-171450">
              <a:buFont typeface="Arial" panose="020B0604020202020204" pitchFamily="34" charset="0"/>
              <a:buChar char="•"/>
            </a:pPr>
            <a:r>
              <a:rPr lang="en-US" b="1" dirty="0"/>
              <a:t>The Americans with Disabilities Act and disasters and pandemics. Topics include ADA requirements relating to physical and program access and effective communication, COVID-19 and ADA issues, service animals and ways to discuss the ADA that might resonate with emergency and public health preparedness planners.</a:t>
            </a:r>
          </a:p>
          <a:p>
            <a:pPr marL="171450" indent="-171450">
              <a:buFont typeface="Arial" panose="020B0604020202020204" pitchFamily="34" charset="0"/>
              <a:buChar char="•"/>
            </a:pPr>
            <a:r>
              <a:rPr lang="en-US" dirty="0"/>
              <a:t>Whole community (inclusive) emergency planning; access and functional needs and the related CMIST framework </a:t>
            </a:r>
          </a:p>
          <a:p>
            <a:pPr marL="171450" indent="-171450">
              <a:buFont typeface="Arial" panose="020B0604020202020204" pitchFamily="34" charset="0"/>
              <a:buChar char="•"/>
            </a:pPr>
            <a:r>
              <a:rPr lang="en-US" dirty="0"/>
              <a:t>How to hold a community stakeholder meeting to identify and close gaps in the local emergency plan. And how to use a workbook we developed to guide the meeting.</a:t>
            </a:r>
          </a:p>
          <a:p>
            <a:pPr marL="171450" indent="-171450">
              <a:buFont typeface="Arial" panose="020B0604020202020204" pitchFamily="34" charset="0"/>
              <a:buChar char="•"/>
            </a:pPr>
            <a:endParaRPr lang="en-US" dirty="0"/>
          </a:p>
          <a:p>
            <a:r>
              <a:rPr lang="en-US" dirty="0">
                <a:solidFill>
                  <a:srgbClr val="FF0000"/>
                </a:solidFill>
              </a:rPr>
              <a:t>At </a:t>
            </a:r>
            <a:r>
              <a:rPr lang="en-US" dirty="0"/>
              <a:t>the end </a:t>
            </a:r>
            <a:r>
              <a:rPr lang="en-US" dirty="0">
                <a:solidFill>
                  <a:srgbClr val="FF0000"/>
                </a:solidFill>
              </a:rPr>
              <a:t>of the course </a:t>
            </a:r>
            <a:r>
              <a:rPr lang="en-US" dirty="0"/>
              <a:t>the learner receives a Resource List</a:t>
            </a:r>
            <a:r>
              <a:rPr lang="en-US" dirty="0">
                <a:solidFill>
                  <a:srgbClr val="FF0000"/>
                </a:solidFill>
              </a:rPr>
              <a:t> and a workbook guide for assessing local emergency plans</a:t>
            </a:r>
            <a:r>
              <a:rPr lang="en-US" dirty="0"/>
              <a:t>. For each lesson there is also a learning agenda, outlining the lesson, with space for notetaking. </a:t>
            </a:r>
            <a:endParaRPr lang="en-US" dirty="0">
              <a:cs typeface="Calibri"/>
            </a:endParaRPr>
          </a:p>
        </p:txBody>
      </p:sp>
      <p:sp>
        <p:nvSpPr>
          <p:cNvPr id="4" name="Slide Number Placeholder 3"/>
          <p:cNvSpPr>
            <a:spLocks noGrp="1"/>
          </p:cNvSpPr>
          <p:nvPr>
            <p:ph type="sldNum" sz="quarter" idx="5"/>
          </p:nvPr>
        </p:nvSpPr>
        <p:spPr/>
        <p:txBody>
          <a:bodyPr/>
          <a:lstStyle/>
          <a:p>
            <a:fld id="{E4F9251F-5D7B-5045-AFE5-8D2FB5DE686F}" type="slidenum">
              <a:rPr lang="en-US" smtClean="0"/>
              <a:t>18</a:t>
            </a:fld>
            <a:endParaRPr lang="en-US"/>
          </a:p>
        </p:txBody>
      </p:sp>
    </p:spTree>
    <p:extLst>
      <p:ext uri="{BB962C8B-B14F-4D97-AF65-F5344CB8AC3E}">
        <p14:creationId xmlns:p14="http://schemas.microsoft.com/office/powerpoint/2010/main" val="349509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19</a:t>
            </a:fld>
            <a:endParaRPr lang="en-US"/>
          </a:p>
        </p:txBody>
      </p:sp>
    </p:spTree>
    <p:extLst>
      <p:ext uri="{BB962C8B-B14F-4D97-AF65-F5344CB8AC3E}">
        <p14:creationId xmlns:p14="http://schemas.microsoft.com/office/powerpoint/2010/main" val="28316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2</a:t>
            </a:fld>
            <a:endParaRPr lang="en-US"/>
          </a:p>
        </p:txBody>
      </p:sp>
    </p:spTree>
    <p:extLst>
      <p:ext uri="{BB962C8B-B14F-4D97-AF65-F5344CB8AC3E}">
        <p14:creationId xmlns:p14="http://schemas.microsoft.com/office/powerpoint/2010/main" val="3360328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4F9251F-5D7B-5045-AFE5-8D2FB5DE686F}" type="slidenum">
              <a:rPr lang="en-US" smtClean="0"/>
              <a:t>20</a:t>
            </a:fld>
            <a:endParaRPr lang="en-US"/>
          </a:p>
        </p:txBody>
      </p:sp>
    </p:spTree>
    <p:extLst>
      <p:ext uri="{BB962C8B-B14F-4D97-AF65-F5344CB8AC3E}">
        <p14:creationId xmlns:p14="http://schemas.microsoft.com/office/powerpoint/2010/main" val="366750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last part of the course describes how to hold a </a:t>
            </a:r>
            <a:r>
              <a:rPr lang="en-US" dirty="0">
                <a:solidFill>
                  <a:srgbClr val="FF0000"/>
                </a:solidFill>
              </a:rPr>
              <a:t>specific</a:t>
            </a:r>
            <a:r>
              <a:rPr lang="en-US" dirty="0"/>
              <a:t> kind of emergency planning meeting, one we call a Community Stakeholder Meeting. At a Community Stakeholder Meeting local emergency and public health preparedness planners meet with residents including people with and without disabilities, disability organizations and representatives from other community-based organizations plus the local action team, if any. </a:t>
            </a:r>
          </a:p>
          <a:p>
            <a:endParaRPr lang="en-US" dirty="0"/>
          </a:p>
          <a:p>
            <a:r>
              <a:rPr lang="en-US" dirty="0"/>
              <a:t>Together they use this workbook to guide a process of identifying strengths and gaps in the local emergency plan. In addition to looking at the actual plan, they think about what happens in practice. (We all know that often what happens in practice may not be described in the plan and what is written in the plan may not happen in practice.) </a:t>
            </a:r>
          </a:p>
          <a:p>
            <a:endParaRPr lang="en-US" dirty="0"/>
          </a:p>
          <a:p>
            <a:r>
              <a:rPr lang="en-US" dirty="0"/>
              <a:t>Then they follow a 3 step process: Where Are We Now? identifies gaps. Where Do We Want To Be? sets priorities to close those gaps. And How Do We Get There? is about making an action plan to close the gaps. </a:t>
            </a:r>
          </a:p>
          <a:p>
            <a:endParaRPr lang="en-US" dirty="0"/>
          </a:p>
          <a:p>
            <a:r>
              <a:rPr lang="en-US" dirty="0"/>
              <a:t>The group follows the workbook through the meeting and at the end of the meeting the community will have a collaboratively developed action plan to use strengths to close gaps. </a:t>
            </a:r>
          </a:p>
          <a:p>
            <a:endParaRPr lang="en-US" dirty="0"/>
          </a:p>
          <a:p>
            <a:r>
              <a:rPr lang="en-US" dirty="0"/>
              <a:t>This process </a:t>
            </a:r>
            <a:r>
              <a:rPr lang="en-US" dirty="0">
                <a:solidFill>
                  <a:srgbClr val="FF0000"/>
                </a:solidFill>
              </a:rPr>
              <a:t>and the workbook guide were successfully</a:t>
            </a:r>
            <a:r>
              <a:rPr lang="en-US" dirty="0"/>
              <a:t> piloted a number of years ago in Massachusetts. All of the participating communities identified at least 5 gaps </a:t>
            </a:r>
            <a:r>
              <a:rPr lang="en-US" dirty="0">
                <a:solidFill>
                  <a:srgbClr val="FF0000"/>
                </a:solidFill>
              </a:rPr>
              <a:t>related to inclusion in the local emergency plan </a:t>
            </a:r>
            <a:r>
              <a:rPr lang="en-US" dirty="0"/>
              <a:t>and all identified a strategy to close those gaps. A typical Community Stakeholder Meeting takes about 3 hours to complete. Participant satisfaction </a:t>
            </a:r>
            <a:r>
              <a:rPr lang="en-US" dirty="0">
                <a:solidFill>
                  <a:srgbClr val="FF0000"/>
                </a:solidFill>
              </a:rPr>
              <a:t>with the meetings </a:t>
            </a:r>
            <a:r>
              <a:rPr lang="en-US" dirty="0"/>
              <a:t>was very high.</a:t>
            </a:r>
            <a:endParaRPr lang="en-US" dirty="0">
              <a:cs typeface="Calibri"/>
            </a:endParaRPr>
          </a:p>
        </p:txBody>
      </p:sp>
      <p:sp>
        <p:nvSpPr>
          <p:cNvPr id="4" name="Slide Number Placeholder 3"/>
          <p:cNvSpPr>
            <a:spLocks noGrp="1"/>
          </p:cNvSpPr>
          <p:nvPr>
            <p:ph type="sldNum" sz="quarter" idx="5"/>
          </p:nvPr>
        </p:nvSpPr>
        <p:spPr/>
        <p:txBody>
          <a:bodyPr/>
          <a:lstStyle/>
          <a:p>
            <a:fld id="{E4F9251F-5D7B-5045-AFE5-8D2FB5DE686F}" type="slidenum">
              <a:rPr lang="en-US" smtClean="0"/>
              <a:t>21</a:t>
            </a:fld>
            <a:endParaRPr lang="en-US"/>
          </a:p>
        </p:txBody>
      </p:sp>
    </p:spTree>
    <p:extLst>
      <p:ext uri="{BB962C8B-B14F-4D97-AF65-F5344CB8AC3E}">
        <p14:creationId xmlns:p14="http://schemas.microsoft.com/office/powerpoint/2010/main" val="172497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22</a:t>
            </a:fld>
            <a:endParaRPr lang="en-US"/>
          </a:p>
        </p:txBody>
      </p:sp>
    </p:spTree>
    <p:extLst>
      <p:ext uri="{BB962C8B-B14F-4D97-AF65-F5344CB8AC3E}">
        <p14:creationId xmlns:p14="http://schemas.microsoft.com/office/powerpoint/2010/main" val="250864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23</a:t>
            </a:fld>
            <a:endParaRPr lang="en-US" dirty="0"/>
          </a:p>
        </p:txBody>
      </p:sp>
    </p:spTree>
    <p:extLst>
      <p:ext uri="{BB962C8B-B14F-4D97-AF65-F5344CB8AC3E}">
        <p14:creationId xmlns:p14="http://schemas.microsoft.com/office/powerpoint/2010/main" val="3283543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r>
              <a:rPr lang="en-US" dirty="0"/>
              <a:t>For disability organizations, it’s really important to connect their Prepared4ALL work with their organization’s mission and vision. The word cloud on the slide shows the results of an informal poll of disability organizations when asked what comes to mind when they think about their work. </a:t>
            </a:r>
          </a:p>
          <a:p>
            <a:pPr lvl="1"/>
            <a:endParaRPr lang="en-US" dirty="0"/>
          </a:p>
          <a:p>
            <a:pPr lvl="1"/>
            <a:r>
              <a:rPr lang="en-US" dirty="0"/>
              <a:t>Here are some words and phrases the organizations came up with:</a:t>
            </a:r>
          </a:p>
          <a:p>
            <a:pPr lvl="1"/>
            <a:r>
              <a:rPr lang="en-US" dirty="0"/>
              <a:t>Improve quality of life</a:t>
            </a:r>
          </a:p>
          <a:p>
            <a:pPr lvl="1"/>
            <a:r>
              <a:rPr lang="en-US" dirty="0"/>
              <a:t>Empower</a:t>
            </a:r>
          </a:p>
          <a:p>
            <a:pPr lvl="1"/>
            <a:r>
              <a:rPr lang="en-US" dirty="0"/>
              <a:t>Innovation</a:t>
            </a:r>
          </a:p>
          <a:p>
            <a:pPr lvl="1"/>
            <a:r>
              <a:rPr lang="en-US" dirty="0"/>
              <a:t>Support</a:t>
            </a:r>
          </a:p>
          <a:p>
            <a:pPr lvl="1"/>
            <a:r>
              <a:rPr lang="en-US" dirty="0"/>
              <a:t>Respect &amp; Dignity</a:t>
            </a:r>
          </a:p>
          <a:p>
            <a:pPr lvl="1"/>
            <a:r>
              <a:rPr lang="en-US" dirty="0"/>
              <a:t>Independence </a:t>
            </a:r>
          </a:p>
          <a:p>
            <a:pPr lvl="1"/>
            <a:r>
              <a:rPr lang="en-US" dirty="0"/>
              <a:t>Health &amp; Wellness</a:t>
            </a:r>
          </a:p>
          <a:p>
            <a:pPr lvl="1"/>
            <a:r>
              <a:rPr lang="en-US" dirty="0"/>
              <a:t>Live, Work, Learn, Play </a:t>
            </a:r>
          </a:p>
          <a:p>
            <a:pPr lvl="1"/>
            <a:r>
              <a:rPr lang="en-US" dirty="0"/>
              <a:t>Enrich &amp; Enhance </a:t>
            </a:r>
          </a:p>
          <a:p>
            <a:pPr lvl="1"/>
            <a:endParaRPr lang="en-US" dirty="0"/>
          </a:p>
          <a:p>
            <a:pPr lvl="1"/>
            <a:r>
              <a:rPr lang="en-US" dirty="0"/>
              <a:t>Notice that involvement in community emergency planning relates to </a:t>
            </a:r>
            <a:r>
              <a:rPr lang="en-US" i="1" dirty="0"/>
              <a:t>all</a:t>
            </a:r>
            <a:r>
              <a:rPr lang="en-US" dirty="0"/>
              <a:t> of these terms</a:t>
            </a:r>
          </a:p>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24</a:t>
            </a:fld>
            <a:endParaRPr lang="en-US"/>
          </a:p>
        </p:txBody>
      </p:sp>
    </p:spTree>
    <p:extLst>
      <p:ext uri="{BB962C8B-B14F-4D97-AF65-F5344CB8AC3E}">
        <p14:creationId xmlns:p14="http://schemas.microsoft.com/office/powerpoint/2010/main" val="3561703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4F9251F-5D7B-5045-AFE5-8D2FB5DE686F}" type="slidenum">
              <a:rPr lang="en-US" smtClean="0"/>
              <a:t>25</a:t>
            </a:fld>
            <a:endParaRPr lang="en-US"/>
          </a:p>
        </p:txBody>
      </p:sp>
    </p:spTree>
    <p:extLst>
      <p:ext uri="{BB962C8B-B14F-4D97-AF65-F5344CB8AC3E}">
        <p14:creationId xmlns:p14="http://schemas.microsoft.com/office/powerpoint/2010/main" val="2389627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185E0-4337-4F71-B057-708710FFB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859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185E0-4337-4F71-B057-708710FFB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50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185E0-4337-4F71-B057-708710FFB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203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29</a:t>
            </a:fld>
            <a:endParaRPr lang="en-US"/>
          </a:p>
        </p:txBody>
      </p:sp>
    </p:spTree>
    <p:extLst>
      <p:ext uri="{BB962C8B-B14F-4D97-AF65-F5344CB8AC3E}">
        <p14:creationId xmlns:p14="http://schemas.microsoft.com/office/powerpoint/2010/main" val="320040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3</a:t>
            </a:fld>
            <a:endParaRPr lang="en-US"/>
          </a:p>
        </p:txBody>
      </p:sp>
    </p:spTree>
    <p:extLst>
      <p:ext uri="{BB962C8B-B14F-4D97-AF65-F5344CB8AC3E}">
        <p14:creationId xmlns:p14="http://schemas.microsoft.com/office/powerpoint/2010/main" val="1494419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5"/>
          </p:nvPr>
        </p:nvSpPr>
        <p:spPr/>
        <p:txBody>
          <a:bodyPr/>
          <a:lstStyle/>
          <a:p>
            <a:fld id="{E4F9251F-5D7B-5045-AFE5-8D2FB5DE686F}" type="slidenum">
              <a:rPr lang="en-US" smtClean="0"/>
              <a:t>30</a:t>
            </a:fld>
            <a:endParaRPr lang="en-US"/>
          </a:p>
        </p:txBody>
      </p:sp>
    </p:spTree>
    <p:extLst>
      <p:ext uri="{BB962C8B-B14F-4D97-AF65-F5344CB8AC3E}">
        <p14:creationId xmlns:p14="http://schemas.microsoft.com/office/powerpoint/2010/main" val="2040168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31</a:t>
            </a:fld>
            <a:endParaRPr lang="en-US"/>
          </a:p>
        </p:txBody>
      </p:sp>
    </p:spTree>
    <p:extLst>
      <p:ext uri="{BB962C8B-B14F-4D97-AF65-F5344CB8AC3E}">
        <p14:creationId xmlns:p14="http://schemas.microsoft.com/office/powerpoint/2010/main" val="3699859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185E0-4337-4F71-B057-708710FFB83A}" type="slidenum">
              <a:rPr lang="en-US" smtClean="0"/>
              <a:t>32</a:t>
            </a:fld>
            <a:endParaRPr lang="en-US"/>
          </a:p>
        </p:txBody>
      </p:sp>
    </p:spTree>
    <p:extLst>
      <p:ext uri="{BB962C8B-B14F-4D97-AF65-F5344CB8AC3E}">
        <p14:creationId xmlns:p14="http://schemas.microsoft.com/office/powerpoint/2010/main" val="1362561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81185E0-4337-4F71-B057-708710FFB83A}" type="slidenum">
              <a:rPr lang="en-US" smtClean="0"/>
              <a:t>33</a:t>
            </a:fld>
            <a:endParaRPr lang="en-US" dirty="0"/>
          </a:p>
        </p:txBody>
      </p:sp>
    </p:spTree>
    <p:extLst>
      <p:ext uri="{BB962C8B-B14F-4D97-AF65-F5344CB8AC3E}">
        <p14:creationId xmlns:p14="http://schemas.microsoft.com/office/powerpoint/2010/main" val="2557572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34</a:t>
            </a:fld>
            <a:endParaRPr lang="en-US" dirty="0"/>
          </a:p>
        </p:txBody>
      </p:sp>
    </p:spTree>
    <p:extLst>
      <p:ext uri="{BB962C8B-B14F-4D97-AF65-F5344CB8AC3E}">
        <p14:creationId xmlns:p14="http://schemas.microsoft.com/office/powerpoint/2010/main" val="2221652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E4F9251F-5D7B-5045-AFE5-8D2FB5DE686F}" type="slidenum">
              <a:rPr lang="en-US" smtClean="0"/>
              <a:t>35</a:t>
            </a:fld>
            <a:endParaRPr lang="en-US" dirty="0"/>
          </a:p>
        </p:txBody>
      </p:sp>
    </p:spTree>
    <p:extLst>
      <p:ext uri="{BB962C8B-B14F-4D97-AF65-F5344CB8AC3E}">
        <p14:creationId xmlns:p14="http://schemas.microsoft.com/office/powerpoint/2010/main" val="4121202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36</a:t>
            </a:fld>
            <a:endParaRPr lang="en-US" dirty="0"/>
          </a:p>
        </p:txBody>
      </p:sp>
    </p:spTree>
    <p:extLst>
      <p:ext uri="{BB962C8B-B14F-4D97-AF65-F5344CB8AC3E}">
        <p14:creationId xmlns:p14="http://schemas.microsoft.com/office/powerpoint/2010/main" val="2801660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37</a:t>
            </a:fld>
            <a:endParaRPr lang="en-US" dirty="0"/>
          </a:p>
        </p:txBody>
      </p:sp>
    </p:spTree>
    <p:extLst>
      <p:ext uri="{BB962C8B-B14F-4D97-AF65-F5344CB8AC3E}">
        <p14:creationId xmlns:p14="http://schemas.microsoft.com/office/powerpoint/2010/main" val="1671641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39</a:t>
            </a:fld>
            <a:endParaRPr lang="en-US" dirty="0"/>
          </a:p>
        </p:txBody>
      </p:sp>
    </p:spTree>
    <p:extLst>
      <p:ext uri="{BB962C8B-B14F-4D97-AF65-F5344CB8AC3E}">
        <p14:creationId xmlns:p14="http://schemas.microsoft.com/office/powerpoint/2010/main" val="399311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4</a:t>
            </a:fld>
            <a:endParaRPr lang="en-US"/>
          </a:p>
        </p:txBody>
      </p:sp>
    </p:spTree>
    <p:extLst>
      <p:ext uri="{BB962C8B-B14F-4D97-AF65-F5344CB8AC3E}">
        <p14:creationId xmlns:p14="http://schemas.microsoft.com/office/powerpoint/2010/main" val="122277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5</a:t>
            </a:fld>
            <a:endParaRPr lang="en-US"/>
          </a:p>
        </p:txBody>
      </p:sp>
    </p:spTree>
    <p:extLst>
      <p:ext uri="{BB962C8B-B14F-4D97-AF65-F5344CB8AC3E}">
        <p14:creationId xmlns:p14="http://schemas.microsoft.com/office/powerpoint/2010/main" val="173550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6</a:t>
            </a:fld>
            <a:endParaRPr lang="en-US"/>
          </a:p>
        </p:txBody>
      </p:sp>
    </p:spTree>
    <p:extLst>
      <p:ext uri="{BB962C8B-B14F-4D97-AF65-F5344CB8AC3E}">
        <p14:creationId xmlns:p14="http://schemas.microsoft.com/office/powerpoint/2010/main" val="72271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4F9251F-5D7B-5045-AFE5-8D2FB5DE686F}" type="slidenum">
              <a:rPr lang="en-US" smtClean="0"/>
              <a:t>7</a:t>
            </a:fld>
            <a:endParaRPr lang="en-US"/>
          </a:p>
        </p:txBody>
      </p:sp>
    </p:spTree>
    <p:extLst>
      <p:ext uri="{BB962C8B-B14F-4D97-AF65-F5344CB8AC3E}">
        <p14:creationId xmlns:p14="http://schemas.microsoft.com/office/powerpoint/2010/main" val="120771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8</a:t>
            </a:fld>
            <a:endParaRPr lang="en-US"/>
          </a:p>
        </p:txBody>
      </p:sp>
    </p:spTree>
    <p:extLst>
      <p:ext uri="{BB962C8B-B14F-4D97-AF65-F5344CB8AC3E}">
        <p14:creationId xmlns:p14="http://schemas.microsoft.com/office/powerpoint/2010/main" val="13105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251F-5D7B-5045-AFE5-8D2FB5DE686F}" type="slidenum">
              <a:rPr lang="en-US" smtClean="0"/>
              <a:t>9</a:t>
            </a:fld>
            <a:endParaRPr lang="en-US"/>
          </a:p>
        </p:txBody>
      </p:sp>
    </p:spTree>
    <p:extLst>
      <p:ext uri="{BB962C8B-B14F-4D97-AF65-F5344CB8AC3E}">
        <p14:creationId xmlns:p14="http://schemas.microsoft.com/office/powerpoint/2010/main" val="428584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FB12-C246-864D-B636-2D314C1B44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D86125-B642-BE48-9B35-7C2601FD0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0B721-9597-B341-870C-67975DD83B71}"/>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5" name="Footer Placeholder 4">
            <a:extLst>
              <a:ext uri="{FF2B5EF4-FFF2-40B4-BE49-F238E27FC236}">
                <a16:creationId xmlns:a16="http://schemas.microsoft.com/office/drawing/2014/main" id="{6FC9F1EA-BDBB-684E-B8C0-0FA5FFAD76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CB3388-5A8A-E04B-91E8-4298D6AB6F02}"/>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305936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ADA2-1031-384A-AFDF-6F95FA74B5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23CB6D-BDE9-4646-8AD3-FD35E62CF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5E3C1-D818-DD49-9BCA-79BBA44D2ACF}"/>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5" name="Footer Placeholder 4">
            <a:extLst>
              <a:ext uri="{FF2B5EF4-FFF2-40B4-BE49-F238E27FC236}">
                <a16:creationId xmlns:a16="http://schemas.microsoft.com/office/drawing/2014/main" id="{25447DD1-75D1-814F-A795-CFC1D03284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C24426-FC04-CB4D-952B-C59E5AF0C522}"/>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295473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8EF2A-7CFE-F34E-8DFC-DEAD52B6B7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8B2AA-C2FB-6747-B710-8291412D3E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AAAC4-AB55-AD4B-BA29-4C7A3BFD5E11}"/>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5" name="Footer Placeholder 4">
            <a:extLst>
              <a:ext uri="{FF2B5EF4-FFF2-40B4-BE49-F238E27FC236}">
                <a16:creationId xmlns:a16="http://schemas.microsoft.com/office/drawing/2014/main" id="{E0E310B7-0653-874E-A075-EC67A84EAE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A5CF33-4AD5-9641-B3A8-CA76A632413C}"/>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87639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E064-787B-0B4D-9AB6-ECD7269998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76A0BC-8E9B-0141-BEAB-790DE20FB1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FF62F-DFC7-CE47-9C38-04C7C833F08B}"/>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5" name="Footer Placeholder 4">
            <a:extLst>
              <a:ext uri="{FF2B5EF4-FFF2-40B4-BE49-F238E27FC236}">
                <a16:creationId xmlns:a16="http://schemas.microsoft.com/office/drawing/2014/main" id="{1291D9AB-90EC-5D43-964E-F041A0CAA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54F092-A207-0C42-B34E-D8EB6B98AC02}"/>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59691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DFA5-96E2-8A4A-B192-2AF891BEF3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01FBD-3823-EC47-8A9A-2540573E84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1D36CE-7CF1-AA46-8C87-359A73D02877}"/>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5" name="Footer Placeholder 4">
            <a:extLst>
              <a:ext uri="{FF2B5EF4-FFF2-40B4-BE49-F238E27FC236}">
                <a16:creationId xmlns:a16="http://schemas.microsoft.com/office/drawing/2014/main" id="{FA3245C1-2DB7-4D4D-9905-0955A0689B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57F664-B54C-AC45-9175-7DA1E14EE03C}"/>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416042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A95A-E446-694A-A558-8524DE359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09F6F-B057-4A44-A6D7-9AD8FCC56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5F03DD-2BB4-2945-99D6-25CA85C0A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CEB28F-23EF-EA4D-9841-0A9613F3BB9D}"/>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6" name="Footer Placeholder 5">
            <a:extLst>
              <a:ext uri="{FF2B5EF4-FFF2-40B4-BE49-F238E27FC236}">
                <a16:creationId xmlns:a16="http://schemas.microsoft.com/office/drawing/2014/main" id="{BE3E9141-A0E4-9A49-9FAE-6E95D4581F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2CE45A-E43A-3B4E-9499-378870E9DBE7}"/>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234215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6D43-A2AA-FC4C-9FE9-F4D14C1BED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32CAC-3CA4-484A-BE3F-6570BB4B8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6BC1A-90DC-0443-8706-D7AE5CD6F5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C685B9-12CA-BB40-AB13-2AC37C558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4886A-3F56-634F-8A31-5C9218FA5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752927-78EB-1441-97E8-FBD46AB1DDCD}"/>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8" name="Footer Placeholder 7">
            <a:extLst>
              <a:ext uri="{FF2B5EF4-FFF2-40B4-BE49-F238E27FC236}">
                <a16:creationId xmlns:a16="http://schemas.microsoft.com/office/drawing/2014/main" id="{A2B4895D-04B4-3A4C-B232-22FD924620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63C7A4-FBBA-AA43-9408-7B51E2D1EFBD}"/>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207399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8329-77FC-664A-A0A8-60B146EE13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6CAFE-21F3-0847-A9F3-2707C0D4F3F6}"/>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4" name="Footer Placeholder 3">
            <a:extLst>
              <a:ext uri="{FF2B5EF4-FFF2-40B4-BE49-F238E27FC236}">
                <a16:creationId xmlns:a16="http://schemas.microsoft.com/office/drawing/2014/main" id="{F8037931-5B67-3D4E-B35B-4D6E788D48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007608-6057-CB4A-825D-A4E353F04051}"/>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341387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4142F-B593-2A46-BA7E-3D8EFCD7E261}"/>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3" name="Footer Placeholder 2">
            <a:extLst>
              <a:ext uri="{FF2B5EF4-FFF2-40B4-BE49-F238E27FC236}">
                <a16:creationId xmlns:a16="http://schemas.microsoft.com/office/drawing/2014/main" id="{BC3D5751-6589-994D-B0A3-532CE309AB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0A387AB-F4F7-A647-8380-227537B4062F}"/>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143040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949A-2449-CC4A-AD70-00B6FBFF4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492CB-E998-7D48-A538-4A8D338AA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33BC10-0608-E140-B60D-A1A1C146E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FDA16-876D-9440-81D6-1E8FF142B556}"/>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6" name="Footer Placeholder 5">
            <a:extLst>
              <a:ext uri="{FF2B5EF4-FFF2-40B4-BE49-F238E27FC236}">
                <a16:creationId xmlns:a16="http://schemas.microsoft.com/office/drawing/2014/main" id="{9D3A2CA3-A5AA-BC49-A7CC-9BD546514F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832995-8704-9346-8405-45CA7E0571AF}"/>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207856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8D2B-F14B-A943-9E93-D7F09030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CDC3E-98BE-9E4A-9778-B8CBE43EE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750098-EB3A-674A-8443-825C919F8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576EC-C4AB-D540-8CEC-7598DE0929A1}"/>
              </a:ext>
            </a:extLst>
          </p:cNvPr>
          <p:cNvSpPr>
            <a:spLocks noGrp="1"/>
          </p:cNvSpPr>
          <p:nvPr>
            <p:ph type="dt" sz="half" idx="10"/>
          </p:nvPr>
        </p:nvSpPr>
        <p:spPr/>
        <p:txBody>
          <a:bodyPr/>
          <a:lstStyle/>
          <a:p>
            <a:fld id="{6F2FC703-560E-864F-996A-9993630D1FF9}" type="datetimeFigureOut">
              <a:rPr lang="en-US" smtClean="0"/>
              <a:t>5/13/2021</a:t>
            </a:fld>
            <a:endParaRPr lang="en-US" dirty="0"/>
          </a:p>
        </p:txBody>
      </p:sp>
      <p:sp>
        <p:nvSpPr>
          <p:cNvPr id="6" name="Footer Placeholder 5">
            <a:extLst>
              <a:ext uri="{FF2B5EF4-FFF2-40B4-BE49-F238E27FC236}">
                <a16:creationId xmlns:a16="http://schemas.microsoft.com/office/drawing/2014/main" id="{1EB4A4E5-E7A2-DF44-9F02-4F92229386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C16CBB-4AFA-F843-8935-798728B80C54}"/>
              </a:ext>
            </a:extLst>
          </p:cNvPr>
          <p:cNvSpPr>
            <a:spLocks noGrp="1"/>
          </p:cNvSpPr>
          <p:nvPr>
            <p:ph type="sldNum" sz="quarter" idx="12"/>
          </p:nvPr>
        </p:nvSpPr>
        <p:spPr/>
        <p:txBody>
          <a:bodyPr/>
          <a:lstStyle/>
          <a:p>
            <a:fld id="{97839299-65B5-5F4D-A4F7-DFD398FE6648}" type="slidenum">
              <a:rPr lang="en-US" smtClean="0"/>
              <a:t>‹#›</a:t>
            </a:fld>
            <a:endParaRPr lang="en-US" dirty="0"/>
          </a:p>
        </p:txBody>
      </p:sp>
    </p:spTree>
    <p:extLst>
      <p:ext uri="{BB962C8B-B14F-4D97-AF65-F5344CB8AC3E}">
        <p14:creationId xmlns:p14="http://schemas.microsoft.com/office/powerpoint/2010/main" val="364417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613C1-E4B4-6345-B76F-D7CB2966A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4449B6-9EA1-FF4A-927D-F5670C4D8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E1EDE-298B-F149-9B9B-A6095DCAB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FC703-560E-864F-996A-9993630D1FF9}" type="datetimeFigureOut">
              <a:rPr lang="en-US" smtClean="0"/>
              <a:t>5/13/2021</a:t>
            </a:fld>
            <a:endParaRPr lang="en-US" dirty="0"/>
          </a:p>
        </p:txBody>
      </p:sp>
      <p:sp>
        <p:nvSpPr>
          <p:cNvPr id="5" name="Footer Placeholder 4">
            <a:extLst>
              <a:ext uri="{FF2B5EF4-FFF2-40B4-BE49-F238E27FC236}">
                <a16:creationId xmlns:a16="http://schemas.microsoft.com/office/drawing/2014/main" id="{1E474841-5036-1540-AEF3-8371072BE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7638D3-F4F5-4A48-AA34-D204212FD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39299-65B5-5F4D-A4F7-DFD398FE6648}" type="slidenum">
              <a:rPr lang="en-US" smtClean="0"/>
              <a:t>‹#›</a:t>
            </a:fld>
            <a:endParaRPr lang="en-US" dirty="0"/>
          </a:p>
        </p:txBody>
      </p:sp>
      <p:pic>
        <p:nvPicPr>
          <p:cNvPr id="8" name="Picture 7" descr="Association of University Centers on Disabilities Logo">
            <a:extLst>
              <a:ext uri="{FF2B5EF4-FFF2-40B4-BE49-F238E27FC236}">
                <a16:creationId xmlns:a16="http://schemas.microsoft.com/office/drawing/2014/main" id="{8B952E60-7128-D444-BC73-82559834A095}"/>
              </a:ext>
            </a:extLst>
          </p:cNvPr>
          <p:cNvPicPr>
            <a:picLocks noChangeAspect="1"/>
          </p:cNvPicPr>
          <p:nvPr userDrawn="1"/>
        </p:nvPicPr>
        <p:blipFill>
          <a:blip r:embed="rId13"/>
          <a:stretch>
            <a:fillRect/>
          </a:stretch>
        </p:blipFill>
        <p:spPr>
          <a:xfrm>
            <a:off x="182880" y="5816481"/>
            <a:ext cx="2527300" cy="900351"/>
          </a:xfrm>
          <a:prstGeom prst="rect">
            <a:avLst/>
          </a:prstGeom>
        </p:spPr>
      </p:pic>
      <p:pic>
        <p:nvPicPr>
          <p:cNvPr id="11" name="Picture 10" descr="National Center on Disability in Public Health logo">
            <a:extLst>
              <a:ext uri="{FF2B5EF4-FFF2-40B4-BE49-F238E27FC236}">
                <a16:creationId xmlns:a16="http://schemas.microsoft.com/office/drawing/2014/main" id="{1C7C72C6-9C1F-D443-9D7F-81495DAD6F4D}"/>
              </a:ext>
            </a:extLst>
          </p:cNvPr>
          <p:cNvPicPr>
            <a:picLocks noChangeAspect="1"/>
          </p:cNvPicPr>
          <p:nvPr userDrawn="1"/>
        </p:nvPicPr>
        <p:blipFill>
          <a:blip r:embed="rId14"/>
          <a:stretch>
            <a:fillRect/>
          </a:stretch>
        </p:blipFill>
        <p:spPr>
          <a:xfrm>
            <a:off x="7120890" y="5823763"/>
            <a:ext cx="4968240" cy="976274"/>
          </a:xfrm>
          <a:prstGeom prst="rect">
            <a:avLst/>
          </a:prstGeom>
        </p:spPr>
      </p:pic>
      <p:pic>
        <p:nvPicPr>
          <p:cNvPr id="13" name="Picture 12" descr="Prepared 4 All logo">
            <a:extLst>
              <a:ext uri="{FF2B5EF4-FFF2-40B4-BE49-F238E27FC236}">
                <a16:creationId xmlns:a16="http://schemas.microsoft.com/office/drawing/2014/main" id="{D00A4966-67D2-7E44-97FB-218B52134959}"/>
              </a:ext>
            </a:extLst>
          </p:cNvPr>
          <p:cNvPicPr>
            <a:picLocks noChangeAspect="1"/>
          </p:cNvPicPr>
          <p:nvPr userDrawn="1"/>
        </p:nvPicPr>
        <p:blipFill>
          <a:blip r:embed="rId15"/>
          <a:stretch>
            <a:fillRect/>
          </a:stretch>
        </p:blipFill>
        <p:spPr>
          <a:xfrm>
            <a:off x="0" y="0"/>
            <a:ext cx="1097280" cy="1530260"/>
          </a:xfrm>
          <a:prstGeom prst="rect">
            <a:avLst/>
          </a:prstGeom>
        </p:spPr>
      </p:pic>
    </p:spTree>
    <p:extLst>
      <p:ext uri="{BB962C8B-B14F-4D97-AF65-F5344CB8AC3E}">
        <p14:creationId xmlns:p14="http://schemas.microsoft.com/office/powerpoint/2010/main" val="1790116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repared4all@aucd.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ationalcenterdph.org/our-focus-areas/prepared4all/what-is-a-prepared4all-disability-inclusion-coach/"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jpeg"/><Relationship Id="rId7"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bit.ly/Prepared4AllOnlin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bit.ly/Prepared4ALLCoaches" TargetMode="External"/><Relationship Id="rId4" Type="http://schemas.openxmlformats.org/officeDocument/2006/relationships/hyperlink" Target="https://bit.ly/MonthlyTownHall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Prepared4All@aucd.org" TargetMode="External"/><Relationship Id="rId7" Type="http://schemas.openxmlformats.org/officeDocument/2006/relationships/hyperlink" Target="mailto:SWolf-Fordham@aucd.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AGriffen@aucd.org" TargetMode="External"/><Relationship Id="rId5" Type="http://schemas.openxmlformats.org/officeDocument/2006/relationships/hyperlink" Target="https://bit.ly/Prepared4ALL" TargetMode="External"/><Relationship Id="rId4" Type="http://schemas.openxmlformats.org/officeDocument/2006/relationships/hyperlink" Target="https://bit.ly/Prepared4AllListser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nationalcenterdph.org/our-focus-areas/prepared4all/prepared4all-video-archive/" TargetMode="External"/><Relationship Id="rId2" Type="http://schemas.openxmlformats.org/officeDocument/2006/relationships/hyperlink" Target="https://nationalcenterdph.org/our-focus-areas/prepared4all/prepared4all-online-training-cours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phetoolkit.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8ABF-4983-D945-A944-430F43FB4BF7}"/>
              </a:ext>
            </a:extLst>
          </p:cNvPr>
          <p:cNvSpPr>
            <a:spLocks noGrp="1"/>
          </p:cNvSpPr>
          <p:nvPr>
            <p:ph type="title"/>
          </p:nvPr>
        </p:nvSpPr>
        <p:spPr>
          <a:noFill/>
        </p:spPr>
        <p:txBody>
          <a:bodyPr>
            <a:normAutofit fontScale="90000"/>
          </a:bodyPr>
          <a:lstStyle/>
          <a:p>
            <a:br>
              <a:rPr lang="en-US" sz="6600" b="1" dirty="0"/>
            </a:br>
            <a:br>
              <a:rPr lang="en-US" sz="6600" b="1" dirty="0"/>
            </a:br>
            <a:br>
              <a:rPr lang="en-US" sz="6600" b="1" dirty="0"/>
            </a:br>
            <a:br>
              <a:rPr lang="en-US" sz="6600" b="1" dirty="0"/>
            </a:br>
            <a:br>
              <a:rPr lang="en-US" sz="6600" b="1" dirty="0"/>
            </a:br>
            <a:br>
              <a:rPr lang="en-US" sz="6600" dirty="0"/>
            </a:br>
            <a:endParaRPr lang="en-US" dirty="0">
              <a:cs typeface="Calibri Light"/>
            </a:endParaRPr>
          </a:p>
        </p:txBody>
      </p:sp>
      <p:sp>
        <p:nvSpPr>
          <p:cNvPr id="3" name="Subtitle 2">
            <a:extLst>
              <a:ext uri="{FF2B5EF4-FFF2-40B4-BE49-F238E27FC236}">
                <a16:creationId xmlns:a16="http://schemas.microsoft.com/office/drawing/2014/main" id="{441D93B6-05E5-2242-A9F3-8377A19CA759}"/>
              </a:ext>
            </a:extLst>
          </p:cNvPr>
          <p:cNvSpPr>
            <a:spLocks noGrp="1"/>
          </p:cNvSpPr>
          <p:nvPr>
            <p:ph idx="1"/>
          </p:nvPr>
        </p:nvSpPr>
        <p:spPr>
          <a:xfrm>
            <a:off x="114300" y="0"/>
            <a:ext cx="7686675" cy="5797885"/>
          </a:xfrm>
          <a:solidFill>
            <a:schemeClr val="bg1"/>
          </a:solidFill>
        </p:spPr>
        <p:txBody>
          <a:bodyPr>
            <a:normAutofit fontScale="92500" lnSpcReduction="10000"/>
          </a:bodyPr>
          <a:lstStyle/>
          <a:p>
            <a:pPr marL="0" indent="0" algn="ctr">
              <a:buNone/>
            </a:pPr>
            <a:endParaRPr lang="en-US" sz="4800" dirty="0">
              <a:latin typeface="+mj-lt"/>
            </a:endParaRPr>
          </a:p>
          <a:p>
            <a:pPr marL="0" indent="0" algn="ctr">
              <a:buNone/>
            </a:pPr>
            <a:r>
              <a:rPr lang="en-US" sz="4800" dirty="0">
                <a:latin typeface="+mj-lt"/>
              </a:rPr>
              <a:t>Prepared4ALL: Disability Organizations Getting A Seat at the Local Emergency Planning Table</a:t>
            </a:r>
          </a:p>
          <a:p>
            <a:pPr marL="0" indent="0" algn="ctr">
              <a:buNone/>
            </a:pPr>
            <a:endParaRPr lang="en-US" sz="4800" dirty="0">
              <a:latin typeface="+mj-lt"/>
            </a:endParaRPr>
          </a:p>
          <a:p>
            <a:pPr marL="0" indent="0" algn="ctr">
              <a:buNone/>
            </a:pPr>
            <a:r>
              <a:rPr lang="en-US" sz="2600" dirty="0"/>
              <a:t>A project of the National Center on Disability in Public Health and the Association of University Centers on Disabilities (AUCD)</a:t>
            </a:r>
          </a:p>
          <a:p>
            <a:pPr marL="0" indent="0" algn="ctr">
              <a:buNone/>
            </a:pPr>
            <a:r>
              <a:rPr lang="en-US" sz="2600" dirty="0">
                <a:hlinkClick r:id="rId3"/>
              </a:rPr>
              <a:t>Prepared4all@aucd.org</a:t>
            </a:r>
            <a:endParaRPr lang="en-US" sz="2600" dirty="0"/>
          </a:p>
          <a:p>
            <a:pPr marL="0" indent="0" algn="ctr">
              <a:buNone/>
            </a:pPr>
            <a:r>
              <a:rPr lang="en-US" sz="2600" dirty="0"/>
              <a:t>May 13, 2021</a:t>
            </a:r>
          </a:p>
          <a:p>
            <a:pPr algn="l"/>
            <a:endParaRPr lang="en-US" sz="1700" dirty="0"/>
          </a:p>
        </p:txBody>
      </p:sp>
      <p:pic>
        <p:nvPicPr>
          <p:cNvPr id="5" name="Picture 4" descr="Prepared4All Logo">
            <a:extLst>
              <a:ext uri="{FF2B5EF4-FFF2-40B4-BE49-F238E27FC236}">
                <a16:creationId xmlns:a16="http://schemas.microsoft.com/office/drawing/2014/main" id="{CDC82B85-FE97-0742-8F83-5E52C289E29A}"/>
              </a:ext>
            </a:extLst>
          </p:cNvPr>
          <p:cNvPicPr>
            <a:picLocks noChangeAspect="1"/>
          </p:cNvPicPr>
          <p:nvPr/>
        </p:nvPicPr>
        <p:blipFill rotWithShape="1">
          <a:blip r:embed="rId4"/>
          <a:srcRect l="1823" r="1" b="1"/>
          <a:stretch/>
        </p:blipFill>
        <p:spPr>
          <a:xfrm>
            <a:off x="8012856" y="207962"/>
            <a:ext cx="3806645" cy="5400184"/>
          </a:xfrm>
          <a:prstGeom prst="rect">
            <a:avLst/>
          </a:prstGeom>
        </p:spPr>
      </p:pic>
    </p:spTree>
    <p:extLst>
      <p:ext uri="{BB962C8B-B14F-4D97-AF65-F5344CB8AC3E}">
        <p14:creationId xmlns:p14="http://schemas.microsoft.com/office/powerpoint/2010/main" val="168755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2C0-C331-4CFC-81D6-0C8C4551698B}"/>
              </a:ext>
            </a:extLst>
          </p:cNvPr>
          <p:cNvSpPr>
            <a:spLocks noGrp="1"/>
          </p:cNvSpPr>
          <p:nvPr>
            <p:ph type="title"/>
          </p:nvPr>
        </p:nvSpPr>
        <p:spPr>
          <a:xfrm>
            <a:off x="1195387" y="295457"/>
            <a:ext cx="10515600" cy="1325563"/>
          </a:xfrm>
        </p:spPr>
        <p:txBody>
          <a:bodyPr/>
          <a:lstStyle/>
          <a:p>
            <a:r>
              <a:rPr lang="en-US"/>
              <a:t>Emergency Managers &amp; Public Health Preparedness Personnel Tell Us </a:t>
            </a:r>
          </a:p>
        </p:txBody>
      </p:sp>
      <p:sp>
        <p:nvSpPr>
          <p:cNvPr id="3" name="Content Placeholder 2">
            <a:extLst>
              <a:ext uri="{FF2B5EF4-FFF2-40B4-BE49-F238E27FC236}">
                <a16:creationId xmlns:a16="http://schemas.microsoft.com/office/drawing/2014/main" id="{02840B90-2DFC-44AA-910B-EBC57B5191CA}"/>
              </a:ext>
            </a:extLst>
          </p:cNvPr>
          <p:cNvSpPr>
            <a:spLocks noGrp="1"/>
          </p:cNvSpPr>
          <p:nvPr>
            <p:ph idx="1"/>
          </p:nvPr>
        </p:nvSpPr>
        <p:spPr>
          <a:xfrm>
            <a:off x="596353" y="1646419"/>
            <a:ext cx="11114634" cy="4916123"/>
          </a:xfrm>
        </p:spPr>
        <p:txBody>
          <a:bodyPr vert="horz" lIns="91440" tIns="45720" rIns="91440" bIns="45720" rtlCol="0" anchor="t">
            <a:normAutofit fontScale="92500" lnSpcReduction="10000"/>
          </a:bodyPr>
          <a:lstStyle/>
          <a:p>
            <a:endParaRPr lang="en-US" dirty="0">
              <a:ea typeface="+mn-lt"/>
              <a:cs typeface="+mn-lt"/>
            </a:endParaRPr>
          </a:p>
          <a:p>
            <a:r>
              <a:rPr lang="en-US" dirty="0">
                <a:ea typeface="+mn-lt"/>
                <a:cs typeface="+mn-lt"/>
              </a:rPr>
              <a:t>“It's a two-way street. We need to keep in mind about people with disabilities and they need to make sure local emergency management knows what their needs are.”</a:t>
            </a:r>
          </a:p>
          <a:p>
            <a:r>
              <a:rPr lang="en-US" dirty="0">
                <a:ea typeface="+mn-lt"/>
                <a:cs typeface="+mn-lt"/>
              </a:rPr>
              <a:t>“Include emergency managers in the regular planning for organizations that support” people with disabilities</a:t>
            </a:r>
          </a:p>
          <a:p>
            <a:r>
              <a:rPr lang="en-US" dirty="0">
                <a:ea typeface="+mn-lt"/>
                <a:cs typeface="+mn-lt"/>
              </a:rPr>
              <a:t>Involve local emergency managers. Don't go around them.”</a:t>
            </a:r>
          </a:p>
          <a:p>
            <a:r>
              <a:rPr lang="en-US" dirty="0">
                <a:ea typeface="+mn-lt"/>
                <a:cs typeface="+mn-lt"/>
              </a:rPr>
              <a:t>“There is typically very little in the way of dialogue between EMs and these types of organizations. It would be hugely beneficial for these groups to seek out EMs and begin discussions about inclusiveness.”</a:t>
            </a:r>
          </a:p>
          <a:p>
            <a:pPr marL="0" indent="0">
              <a:buNone/>
            </a:pPr>
            <a:endParaRPr lang="en-US" sz="2200" dirty="0">
              <a:ea typeface="+mn-lt"/>
              <a:cs typeface="+mn-lt"/>
            </a:endParaRPr>
          </a:p>
          <a:p>
            <a:pPr marL="0" indent="0">
              <a:buNone/>
            </a:pPr>
            <a:r>
              <a:rPr lang="en-US" sz="2600" dirty="0">
                <a:ea typeface="+mn-lt"/>
                <a:cs typeface="+mn-lt"/>
              </a:rPr>
              <a:t>(Emergency Managers and Public Health Preparedness Planners surveyed October 2020)</a:t>
            </a:r>
          </a:p>
        </p:txBody>
      </p:sp>
    </p:spTree>
    <p:extLst>
      <p:ext uri="{BB962C8B-B14F-4D97-AF65-F5344CB8AC3E}">
        <p14:creationId xmlns:p14="http://schemas.microsoft.com/office/powerpoint/2010/main" val="295038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6562870-C678-48E1-9AB6-0D81C6D21B4A}"/>
              </a:ext>
            </a:extLst>
          </p:cNvPr>
          <p:cNvSpPr/>
          <p:nvPr/>
        </p:nvSpPr>
        <p:spPr>
          <a:xfrm>
            <a:off x="302653" y="115804"/>
            <a:ext cx="11889347" cy="1323439"/>
          </a:xfrm>
          <a:prstGeom prst="rect">
            <a:avLst/>
          </a:prstGeom>
          <a:noFill/>
        </p:spPr>
        <p:txBody>
          <a:bodyPr wrap="square" lIns="91440" tIns="45720" rIns="91440" bIns="45720">
            <a:spAutoFit/>
          </a:bodyPr>
          <a:lstStyle/>
          <a:p>
            <a:pPr algn="ctr"/>
            <a:r>
              <a:rPr lang="en-US" sz="4000" dirty="0">
                <a:ln w="0"/>
              </a:rPr>
              <a:t>Local emergency planning is better when it’s </a:t>
            </a:r>
            <a:r>
              <a:rPr lang="en-US" sz="4000" b="1" i="1" dirty="0">
                <a:ln w="0"/>
              </a:rPr>
              <a:t>Prepared4ALL</a:t>
            </a:r>
            <a:r>
              <a:rPr lang="en-US" sz="4000" dirty="0">
                <a:ln w="0"/>
              </a:rPr>
              <a:t>…</a:t>
            </a:r>
          </a:p>
        </p:txBody>
      </p:sp>
      <p:pic>
        <p:nvPicPr>
          <p:cNvPr id="5" name="Picture 4" descr="Chart, pie chart&#10;Prepared+ Pinpoint, Relate, Engage, be Positive, Advance, Reflect, Envision, Deploy&#10;&#10;4ALL=Same time access to everyone (STATE) and all local partners own and share the issue&#10;&#10;">
            <a:extLst>
              <a:ext uri="{FF2B5EF4-FFF2-40B4-BE49-F238E27FC236}">
                <a16:creationId xmlns:a16="http://schemas.microsoft.com/office/drawing/2014/main" id="{20880C2E-3771-46D0-8640-51DBA6CED9B7}"/>
              </a:ext>
            </a:extLst>
          </p:cNvPr>
          <p:cNvPicPr>
            <a:picLocks noChangeAspect="1"/>
          </p:cNvPicPr>
          <p:nvPr/>
        </p:nvPicPr>
        <p:blipFill rotWithShape="1">
          <a:blip r:embed="rId3">
            <a:extLst>
              <a:ext uri="{28A0092B-C50C-407E-A947-70E740481C1C}">
                <a14:useLocalDpi xmlns:a14="http://schemas.microsoft.com/office/drawing/2010/main" val="0"/>
              </a:ext>
            </a:extLst>
          </a:blip>
          <a:srcRect l="1561" t="20666" r="7183" b="23539"/>
          <a:stretch/>
        </p:blipFill>
        <p:spPr>
          <a:xfrm>
            <a:off x="0" y="2185988"/>
            <a:ext cx="11131218" cy="4683552"/>
          </a:xfrm>
          <a:prstGeom prst="rect">
            <a:avLst/>
          </a:prstGeom>
        </p:spPr>
      </p:pic>
      <p:pic>
        <p:nvPicPr>
          <p:cNvPr id="6" name="Content Placeholder 6" descr="Prepared4ALL project logo with 3 people sitting at a team and saying &quot;Prepared4ALL.&quot;">
            <a:extLst>
              <a:ext uri="{FF2B5EF4-FFF2-40B4-BE49-F238E27FC236}">
                <a16:creationId xmlns:a16="http://schemas.microsoft.com/office/drawing/2014/main" id="{8A9AC001-92AA-4393-BEE7-659E36C42B33}"/>
              </a:ext>
            </a:extLst>
          </p:cNvPr>
          <p:cNvPicPr>
            <a:picLocks noChangeAspect="1"/>
          </p:cNvPicPr>
          <p:nvPr/>
        </p:nvPicPr>
        <p:blipFill rotWithShape="1">
          <a:blip r:embed="rId4">
            <a:extLst>
              <a:ext uri="{28A0092B-C50C-407E-A947-70E740481C1C}">
                <a14:useLocalDpi xmlns:a14="http://schemas.microsoft.com/office/drawing/2010/main" val="0"/>
              </a:ext>
            </a:extLst>
          </a:blip>
          <a:srcRect l="24007" t="14298" r="24349" b="15870"/>
          <a:stretch/>
        </p:blipFill>
        <p:spPr>
          <a:xfrm>
            <a:off x="11131218" y="5418757"/>
            <a:ext cx="1058965" cy="1431925"/>
          </a:xfrm>
          <a:prstGeom prst="rect">
            <a:avLst/>
          </a:prstGeom>
        </p:spPr>
      </p:pic>
    </p:spTree>
    <p:extLst>
      <p:ext uri="{BB962C8B-B14F-4D97-AF65-F5344CB8AC3E}">
        <p14:creationId xmlns:p14="http://schemas.microsoft.com/office/powerpoint/2010/main" val="323284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hart, pie chart&#10;Prepared+ Pinpoint, Relate, Engage, be Positive, Advance, Reflect, Envision, Deploy&#10;">
            <a:extLst>
              <a:ext uri="{FF2B5EF4-FFF2-40B4-BE49-F238E27FC236}">
                <a16:creationId xmlns:a16="http://schemas.microsoft.com/office/drawing/2014/main" id="{6CE902C4-59A4-456C-A683-4B0BE58448DA}"/>
              </a:ext>
            </a:extLst>
          </p:cNvPr>
          <p:cNvPicPr>
            <a:picLocks noChangeAspect="1"/>
          </p:cNvPicPr>
          <p:nvPr/>
        </p:nvPicPr>
        <p:blipFill rotWithShape="1">
          <a:blip r:embed="rId3">
            <a:extLst>
              <a:ext uri="{28A0092B-C50C-407E-A947-70E740481C1C}">
                <a14:useLocalDpi xmlns:a14="http://schemas.microsoft.com/office/drawing/2010/main" val="0"/>
              </a:ext>
            </a:extLst>
          </a:blip>
          <a:srcRect l="5784" t="6038" r="7293"/>
          <a:stretch/>
        </p:blipFill>
        <p:spPr>
          <a:xfrm>
            <a:off x="5367610" y="1690688"/>
            <a:ext cx="6720840" cy="4999672"/>
          </a:xfrm>
          <a:prstGeom prst="rect">
            <a:avLst/>
          </a:prstGeom>
        </p:spPr>
      </p:pic>
      <p:sp>
        <p:nvSpPr>
          <p:cNvPr id="2" name="Title 1">
            <a:extLst>
              <a:ext uri="{FF2B5EF4-FFF2-40B4-BE49-F238E27FC236}">
                <a16:creationId xmlns:a16="http://schemas.microsoft.com/office/drawing/2014/main" id="{EBA3D6FF-A4B0-4953-94B1-53211494F141}"/>
              </a:ext>
            </a:extLst>
          </p:cNvPr>
          <p:cNvSpPr>
            <a:spLocks noGrp="1"/>
          </p:cNvSpPr>
          <p:nvPr>
            <p:ph type="title"/>
          </p:nvPr>
        </p:nvSpPr>
        <p:spPr>
          <a:xfrm>
            <a:off x="838200" y="0"/>
            <a:ext cx="11250250" cy="1325563"/>
          </a:xfrm>
        </p:spPr>
        <p:txBody>
          <a:bodyPr/>
          <a:lstStyle/>
          <a:p>
            <a:pPr algn="ctr"/>
            <a:r>
              <a:rPr lang="en-US" dirty="0"/>
              <a:t>Prepared4ALL in Action:</a:t>
            </a:r>
            <a:br>
              <a:rPr lang="en-US" dirty="0"/>
            </a:br>
            <a:r>
              <a:rPr lang="en-US" dirty="0"/>
              <a:t>Emergency Dispensing Site</a:t>
            </a:r>
          </a:p>
        </p:txBody>
      </p:sp>
      <p:sp>
        <p:nvSpPr>
          <p:cNvPr id="3" name="Content Placeholder 2">
            <a:extLst>
              <a:ext uri="{FF2B5EF4-FFF2-40B4-BE49-F238E27FC236}">
                <a16:creationId xmlns:a16="http://schemas.microsoft.com/office/drawing/2014/main" id="{1A265F8C-E49F-4892-B235-CE15EB2647F0}"/>
              </a:ext>
            </a:extLst>
          </p:cNvPr>
          <p:cNvSpPr>
            <a:spLocks noGrp="1"/>
          </p:cNvSpPr>
          <p:nvPr>
            <p:ph idx="1"/>
          </p:nvPr>
        </p:nvSpPr>
        <p:spPr>
          <a:xfrm>
            <a:off x="399758" y="1325563"/>
            <a:ext cx="4763085" cy="5364797"/>
          </a:xfrm>
        </p:spPr>
        <p:txBody>
          <a:bodyPr>
            <a:normAutofit fontScale="85000" lnSpcReduction="20000"/>
          </a:bodyPr>
          <a:lstStyle/>
          <a:p>
            <a:pPr marL="0" indent="0" fontAlgn="base">
              <a:buNone/>
            </a:pPr>
            <a:r>
              <a:rPr lang="en-US" dirty="0"/>
              <a:t>The Action Team meets with the public health planner before the clinic to confirm whether the clinic will be 4ALL, asking:</a:t>
            </a:r>
          </a:p>
          <a:p>
            <a:pPr marL="0" indent="0" fontAlgn="base">
              <a:buNone/>
            </a:pPr>
            <a:endParaRPr lang="en-US" dirty="0"/>
          </a:p>
          <a:p>
            <a:pPr marL="457200" lvl="1" indent="0" fontAlgn="base">
              <a:buNone/>
            </a:pPr>
            <a:r>
              <a:rPr lang="en-US" sz="2800" dirty="0"/>
              <a:t>(1) Accessible space? </a:t>
            </a:r>
          </a:p>
          <a:p>
            <a:pPr marL="457200" lvl="1" indent="0" fontAlgn="base">
              <a:buNone/>
            </a:pPr>
            <a:r>
              <a:rPr lang="en-US" sz="2800" dirty="0"/>
              <a:t>(2) Inclusive clinic process? </a:t>
            </a:r>
          </a:p>
          <a:p>
            <a:pPr marL="457200" lvl="1" indent="0" fontAlgn="base">
              <a:buNone/>
            </a:pPr>
            <a:r>
              <a:rPr lang="en-US" sz="2800" dirty="0"/>
              <a:t>(3) Accommodations? </a:t>
            </a:r>
          </a:p>
          <a:p>
            <a:pPr marL="457200" lvl="1" indent="0" fontAlgn="base">
              <a:buNone/>
            </a:pPr>
            <a:r>
              <a:rPr lang="en-US" sz="2800" dirty="0"/>
              <a:t>(4) Accessible communications? </a:t>
            </a:r>
          </a:p>
          <a:p>
            <a:pPr marL="457200" lvl="1" indent="0" fontAlgn="base">
              <a:buNone/>
            </a:pPr>
            <a:r>
              <a:rPr lang="en-US" sz="2800" dirty="0"/>
              <a:t>(5) Inclusive philosophy? </a:t>
            </a:r>
          </a:p>
          <a:p>
            <a:pPr marL="457200" lvl="1" indent="0" fontAlgn="base">
              <a:buNone/>
            </a:pPr>
            <a:r>
              <a:rPr lang="en-US" sz="2800" dirty="0"/>
              <a:t>(6) Cultural competence? </a:t>
            </a:r>
          </a:p>
          <a:p>
            <a:pPr marL="457200" lvl="1" indent="0" fontAlgn="base">
              <a:buNone/>
            </a:pPr>
            <a:r>
              <a:rPr lang="en-US" sz="2800" dirty="0"/>
              <a:t>(7) Awareness of community needs? </a:t>
            </a:r>
          </a:p>
          <a:p>
            <a:pPr marL="457200" lvl="1" indent="0" fontAlgn="base">
              <a:buNone/>
            </a:pPr>
            <a:endParaRPr lang="en-US" sz="2800" dirty="0"/>
          </a:p>
          <a:p>
            <a:pPr marL="0" indent="0" fontAlgn="base">
              <a:buNone/>
            </a:pPr>
            <a:r>
              <a:rPr lang="en-US" dirty="0"/>
              <a:t>After the clinic they work together to create an After Action Report to record lessons learned. </a:t>
            </a:r>
          </a:p>
          <a:p>
            <a:pPr fontAlgn="base"/>
            <a:endParaRPr lang="en-US" dirty="0"/>
          </a:p>
        </p:txBody>
      </p:sp>
    </p:spTree>
    <p:extLst>
      <p:ext uri="{BB962C8B-B14F-4D97-AF65-F5344CB8AC3E}">
        <p14:creationId xmlns:p14="http://schemas.microsoft.com/office/powerpoint/2010/main" val="189036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Explosion 2 35">
            <a:extLst>
              <a:ext uri="{FF2B5EF4-FFF2-40B4-BE49-F238E27FC236}">
                <a16:creationId xmlns:a16="http://schemas.microsoft.com/office/drawing/2014/main" id="{223B45E2-749C-5D4A-8427-E8023878D17D}"/>
              </a:ext>
            </a:extLst>
          </p:cNvPr>
          <p:cNvSpPr/>
          <p:nvPr/>
        </p:nvSpPr>
        <p:spPr>
          <a:xfrm rot="941816">
            <a:off x="6936825" y="4020077"/>
            <a:ext cx="4596368" cy="3266320"/>
          </a:xfrm>
          <a:prstGeom prst="irregularSeal2">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5DB6D94F-D639-45E4-8C7C-C4AF0AE667F2}"/>
              </a:ext>
            </a:extLst>
          </p:cNvPr>
          <p:cNvSpPr/>
          <p:nvPr/>
        </p:nvSpPr>
        <p:spPr>
          <a:xfrm>
            <a:off x="1741262" y="5059054"/>
            <a:ext cx="2162461" cy="1316756"/>
          </a:xfrm>
          <a:prstGeom prst="roundRect">
            <a:avLst/>
          </a:prstGeom>
          <a:solidFill>
            <a:srgbClr val="6B08BC"/>
          </a:solidFill>
          <a:ln>
            <a:solidFill>
              <a:srgbClr val="6B08B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a:t>Local Prepared4ALL Action Teams </a:t>
            </a:r>
            <a:r>
              <a:rPr lang="en-US" b="1"/>
              <a:t>(Collaboration)</a:t>
            </a:r>
            <a:endParaRPr lang="en-US" sz="2000" b="1"/>
          </a:p>
        </p:txBody>
      </p:sp>
      <p:sp>
        <p:nvSpPr>
          <p:cNvPr id="30" name="Rectangle: Rounded Corners 5">
            <a:extLst>
              <a:ext uri="{FF2B5EF4-FFF2-40B4-BE49-F238E27FC236}">
                <a16:creationId xmlns:a16="http://schemas.microsoft.com/office/drawing/2014/main" id="{348EB2EC-54F8-1D4C-AA3D-A9EFB904DFFE}"/>
              </a:ext>
            </a:extLst>
          </p:cNvPr>
          <p:cNvSpPr/>
          <p:nvPr/>
        </p:nvSpPr>
        <p:spPr>
          <a:xfrm>
            <a:off x="1015099" y="2524999"/>
            <a:ext cx="2715472" cy="142471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r>
              <a:rPr lang="en-US" sz="2400" b="1">
                <a:solidFill>
                  <a:schemeClr val="bg1"/>
                </a:solidFill>
              </a:rPr>
              <a:t>Town Halls</a:t>
            </a:r>
          </a:p>
          <a:p>
            <a:pPr algn="ctr"/>
            <a:r>
              <a:rPr lang="en-US" b="1">
                <a:solidFill>
                  <a:schemeClr val="bg1"/>
                </a:solidFill>
              </a:rPr>
              <a:t>Local Disability Organization Affiliates</a:t>
            </a:r>
          </a:p>
          <a:p>
            <a:pPr algn="ctr"/>
            <a:r>
              <a:rPr lang="en-US" b="1">
                <a:solidFill>
                  <a:schemeClr val="bg1"/>
                </a:solidFill>
              </a:rPr>
              <a:t>(monthly)</a:t>
            </a:r>
          </a:p>
          <a:p>
            <a:pPr algn="ctr"/>
            <a:endParaRPr lang="en-US"/>
          </a:p>
        </p:txBody>
      </p:sp>
      <p:sp>
        <p:nvSpPr>
          <p:cNvPr id="31" name="Rectangle: Rounded Corners 5">
            <a:extLst>
              <a:ext uri="{FF2B5EF4-FFF2-40B4-BE49-F238E27FC236}">
                <a16:creationId xmlns:a16="http://schemas.microsoft.com/office/drawing/2014/main" id="{CD09630D-11F7-124E-AA3C-2F46AFA4D4DD}"/>
              </a:ext>
            </a:extLst>
          </p:cNvPr>
          <p:cNvSpPr/>
          <p:nvPr/>
        </p:nvSpPr>
        <p:spPr>
          <a:xfrm>
            <a:off x="9098375" y="2514400"/>
            <a:ext cx="2790960" cy="15715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r>
              <a:rPr lang="en-US" sz="2400" b="1">
                <a:solidFill>
                  <a:schemeClr val="bg1"/>
                </a:solidFill>
              </a:rPr>
              <a:t>Disability Inclusion Coaches </a:t>
            </a:r>
            <a:br>
              <a:rPr lang="en-US" sz="2400" b="1">
                <a:solidFill>
                  <a:schemeClr val="bg1"/>
                </a:solidFill>
              </a:rPr>
            </a:br>
            <a:r>
              <a:rPr lang="en-US" b="1">
                <a:solidFill>
                  <a:schemeClr val="bg1"/>
                </a:solidFill>
              </a:rPr>
              <a:t>(UCEDD/LEND trainees, Public Health)</a:t>
            </a:r>
          </a:p>
          <a:p>
            <a:pPr algn="ctr"/>
            <a:endParaRPr lang="en-US"/>
          </a:p>
        </p:txBody>
      </p:sp>
      <p:sp>
        <p:nvSpPr>
          <p:cNvPr id="32" name="Rectangle: Rounded Corners 5">
            <a:extLst>
              <a:ext uri="{FF2B5EF4-FFF2-40B4-BE49-F238E27FC236}">
                <a16:creationId xmlns:a16="http://schemas.microsoft.com/office/drawing/2014/main" id="{8322EE75-0626-BF47-87D7-56D50748EE98}"/>
              </a:ext>
            </a:extLst>
          </p:cNvPr>
          <p:cNvSpPr/>
          <p:nvPr/>
        </p:nvSpPr>
        <p:spPr>
          <a:xfrm>
            <a:off x="4846161" y="2546255"/>
            <a:ext cx="3122739" cy="1571504"/>
          </a:xfrm>
          <a:prstGeom prst="roundRect">
            <a:avLst/>
          </a:prstGeom>
          <a:solidFill>
            <a:schemeClr val="accent4">
              <a:lumMod val="75000"/>
            </a:schemeClr>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dirty="0">
                <a:solidFill>
                  <a:schemeClr val="bg1"/>
                </a:solidFill>
              </a:rPr>
            </a:br>
            <a:r>
              <a:rPr lang="en-US" sz="2400" b="1" dirty="0">
                <a:solidFill>
                  <a:schemeClr val="bg1"/>
                </a:solidFill>
              </a:rPr>
              <a:t>Prepared4ALL</a:t>
            </a:r>
            <a:br>
              <a:rPr lang="en-US" sz="2000" b="1" dirty="0">
                <a:solidFill>
                  <a:schemeClr val="bg1"/>
                </a:solidFill>
              </a:rPr>
            </a:br>
            <a:r>
              <a:rPr lang="en-US" sz="2000" b="1" dirty="0">
                <a:solidFill>
                  <a:schemeClr val="bg1"/>
                </a:solidFill>
              </a:rPr>
              <a:t>Whole Community </a:t>
            </a:r>
            <a:br>
              <a:rPr lang="en-US" b="1" dirty="0">
                <a:solidFill>
                  <a:schemeClr val="bg1"/>
                </a:solidFill>
              </a:rPr>
            </a:br>
            <a:r>
              <a:rPr lang="en-US" b="1" dirty="0">
                <a:solidFill>
                  <a:schemeClr val="bg1"/>
                </a:solidFill>
              </a:rPr>
              <a:t>Online Training </a:t>
            </a:r>
            <a:br>
              <a:rPr lang="en-US" b="1" dirty="0">
                <a:solidFill>
                  <a:schemeClr val="bg1"/>
                </a:solidFill>
              </a:rPr>
            </a:br>
            <a:r>
              <a:rPr lang="en-US" b="1" dirty="0">
                <a:solidFill>
                  <a:schemeClr val="bg1"/>
                </a:solidFill>
              </a:rPr>
              <a:t>(pilot testing)</a:t>
            </a:r>
          </a:p>
          <a:p>
            <a:pPr algn="ctr"/>
            <a:endParaRPr lang="en-US" dirty="0"/>
          </a:p>
        </p:txBody>
      </p:sp>
      <p:cxnSp>
        <p:nvCxnSpPr>
          <p:cNvPr id="18" name="Straight Arrow Connector 17">
            <a:extLst>
              <a:ext uri="{FF2B5EF4-FFF2-40B4-BE49-F238E27FC236}">
                <a16:creationId xmlns:a16="http://schemas.microsoft.com/office/drawing/2014/main" id="{9EE45C58-B163-9744-9C05-A6DF6023EBFB}"/>
              </a:ext>
            </a:extLst>
          </p:cNvPr>
          <p:cNvCxnSpPr>
            <a:cxnSpLocks/>
          </p:cNvCxnSpPr>
          <p:nvPr/>
        </p:nvCxnSpPr>
        <p:spPr>
          <a:xfrm flipH="1">
            <a:off x="3703899" y="1603563"/>
            <a:ext cx="707680" cy="91809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04F6339-7009-D24E-9E1C-5998B33C54C2}"/>
              </a:ext>
            </a:extLst>
          </p:cNvPr>
          <p:cNvCxnSpPr>
            <a:cxnSpLocks/>
          </p:cNvCxnSpPr>
          <p:nvPr/>
        </p:nvCxnSpPr>
        <p:spPr>
          <a:xfrm>
            <a:off x="3957765" y="5732604"/>
            <a:ext cx="2806709" cy="0"/>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79E96D1-DAF7-F942-AA75-C17FF50CA90F}"/>
              </a:ext>
            </a:extLst>
          </p:cNvPr>
          <p:cNvCxnSpPr>
            <a:cxnSpLocks/>
          </p:cNvCxnSpPr>
          <p:nvPr/>
        </p:nvCxnSpPr>
        <p:spPr>
          <a:xfrm>
            <a:off x="2799492" y="4251786"/>
            <a:ext cx="1" cy="747773"/>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
            <a:extLst>
              <a:ext uri="{FF2B5EF4-FFF2-40B4-BE49-F238E27FC236}">
                <a16:creationId xmlns:a16="http://schemas.microsoft.com/office/drawing/2014/main" id="{C7649847-E2D0-5640-83B8-3C6684368384}"/>
              </a:ext>
            </a:extLst>
          </p:cNvPr>
          <p:cNvSpPr/>
          <p:nvPr/>
        </p:nvSpPr>
        <p:spPr>
          <a:xfrm>
            <a:off x="7674938" y="4987971"/>
            <a:ext cx="2846875" cy="1427914"/>
          </a:xfrm>
          <a:prstGeom prst="roundRect">
            <a:avLst/>
          </a:prstGeom>
          <a:solidFill>
            <a:schemeClr val="accent2">
              <a:lumMod val="75000"/>
            </a:schemeClr>
          </a:solidFill>
          <a:ln w="82550">
            <a:solidFill>
              <a:schemeClr val="accent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r>
              <a:rPr lang="en-US" sz="2400" b="1">
                <a:solidFill>
                  <a:schemeClr val="bg1"/>
                </a:solidFill>
              </a:rPr>
              <a:t>Partnerships</a:t>
            </a:r>
            <a:r>
              <a:rPr lang="en-US" sz="2000" b="1">
                <a:solidFill>
                  <a:schemeClr val="bg1"/>
                </a:solidFill>
              </a:rPr>
              <a:t> </a:t>
            </a:r>
            <a:r>
              <a:rPr lang="en-US" b="1">
                <a:solidFill>
                  <a:schemeClr val="bg1"/>
                </a:solidFill>
              </a:rPr>
              <a:t>with Local Emergency &amp; Public Health Preparedness Planning Departments</a:t>
            </a:r>
          </a:p>
          <a:p>
            <a:pPr algn="ctr"/>
            <a:endParaRPr lang="en-US"/>
          </a:p>
        </p:txBody>
      </p:sp>
      <p:cxnSp>
        <p:nvCxnSpPr>
          <p:cNvPr id="19" name="Straight Arrow Connector 18">
            <a:extLst>
              <a:ext uri="{FF2B5EF4-FFF2-40B4-BE49-F238E27FC236}">
                <a16:creationId xmlns:a16="http://schemas.microsoft.com/office/drawing/2014/main" id="{A3F67DE4-B0D2-0F42-BE3B-182C96D47FC5}"/>
              </a:ext>
            </a:extLst>
          </p:cNvPr>
          <p:cNvCxnSpPr>
            <a:cxnSpLocks/>
          </p:cNvCxnSpPr>
          <p:nvPr/>
        </p:nvCxnSpPr>
        <p:spPr>
          <a:xfrm>
            <a:off x="6379064" y="1642993"/>
            <a:ext cx="0" cy="729817"/>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C346F50-8AEB-9642-9635-1A6DF17EB229}"/>
              </a:ext>
            </a:extLst>
          </p:cNvPr>
          <p:cNvCxnSpPr>
            <a:cxnSpLocks/>
          </p:cNvCxnSpPr>
          <p:nvPr/>
        </p:nvCxnSpPr>
        <p:spPr>
          <a:xfrm flipV="1">
            <a:off x="8006103" y="3374392"/>
            <a:ext cx="1055068" cy="20227"/>
          </a:xfrm>
          <a:prstGeom prst="straightConnector1">
            <a:avLst/>
          </a:prstGeom>
          <a:ln w="635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D1DE5D0-9DFE-D441-B1C1-33E6022628F2}"/>
              </a:ext>
            </a:extLst>
          </p:cNvPr>
          <p:cNvCxnSpPr>
            <a:cxnSpLocks/>
          </p:cNvCxnSpPr>
          <p:nvPr/>
        </p:nvCxnSpPr>
        <p:spPr>
          <a:xfrm>
            <a:off x="3730571" y="3471261"/>
            <a:ext cx="1015518" cy="0"/>
          </a:xfrm>
          <a:prstGeom prst="straightConnector1">
            <a:avLst/>
          </a:prstGeom>
          <a:ln w="635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B2A4C07-872E-B14E-834F-44DFF0367D53}"/>
              </a:ext>
            </a:extLst>
          </p:cNvPr>
          <p:cNvCxnSpPr>
            <a:cxnSpLocks/>
          </p:cNvCxnSpPr>
          <p:nvPr/>
        </p:nvCxnSpPr>
        <p:spPr>
          <a:xfrm>
            <a:off x="3599727" y="4085904"/>
            <a:ext cx="3187356" cy="1231743"/>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42E227F-2205-E44D-893F-42ABE6858844}"/>
              </a:ext>
            </a:extLst>
          </p:cNvPr>
          <p:cNvSpPr/>
          <p:nvPr/>
        </p:nvSpPr>
        <p:spPr>
          <a:xfrm>
            <a:off x="3389780" y="32056"/>
            <a:ext cx="5891492" cy="1571507"/>
          </a:xfrm>
          <a:prstGeom prst="ellipse">
            <a:avLst/>
          </a:prstGeom>
          <a:solidFill>
            <a:srgbClr val="0070C0"/>
          </a:solidFill>
          <a:ln w="571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5">
            <a:extLst>
              <a:ext uri="{FF2B5EF4-FFF2-40B4-BE49-F238E27FC236}">
                <a16:creationId xmlns:a16="http://schemas.microsoft.com/office/drawing/2014/main" id="{54A564D4-61FE-064E-8ECF-D831B9BC7E9F}"/>
              </a:ext>
            </a:extLst>
          </p:cNvPr>
          <p:cNvSpPr/>
          <p:nvPr/>
        </p:nvSpPr>
        <p:spPr>
          <a:xfrm>
            <a:off x="4634164" y="309934"/>
            <a:ext cx="1969889" cy="1102500"/>
          </a:xfrm>
          <a:prstGeom prst="roundRect">
            <a:avLst/>
          </a:prstGeom>
          <a:solidFill>
            <a:srgbClr val="0070C0"/>
          </a:solidFill>
          <a:ln w="12700" cap="flat" cmpd="sng" algn="ctr">
            <a:noFill/>
            <a:prstDash val="solid"/>
            <a:miter lim="800000"/>
          </a:ln>
          <a:effectLst/>
        </p:spPr>
        <p:txBody>
          <a:bodyPr lIns="91440" tIns="45720" rIns="91440" bIns="45720" rtlCol="0" anchor="ctr"/>
          <a:lstStyle/>
          <a:p>
            <a:pPr algn="ctr">
              <a:defRPr/>
            </a:pPr>
            <a:endParaRPr lang="en-US" b="1" kern="0" dirty="0">
              <a:solidFill>
                <a:schemeClr val="bg1"/>
              </a:solidFill>
              <a:latin typeface="Calibri" panose="020F0502020204030204"/>
            </a:endParaRPr>
          </a:p>
          <a:p>
            <a:pPr algn="ctr">
              <a:defRPr/>
            </a:pPr>
            <a:r>
              <a:rPr kumimoji="0" lang="en-US" sz="1800" b="1" i="0" u="none" strike="noStrike" kern="0" cap="none" spc="0" normalizeH="0" baseline="0" noProof="0" dirty="0">
                <a:ln>
                  <a:noFill/>
                </a:ln>
                <a:solidFill>
                  <a:schemeClr val="bg1"/>
                </a:solidFill>
                <a:effectLst/>
                <a:uLnTx/>
                <a:uFillTx/>
                <a:latin typeface="Calibri" panose="020F0502020204030204"/>
                <a:ea typeface="+mn-ea"/>
                <a:cs typeface="+mn-cs"/>
              </a:rPr>
              <a:t>National</a:t>
            </a:r>
            <a:r>
              <a:rPr lang="en-US" b="1" kern="0" dirty="0">
                <a:solidFill>
                  <a:schemeClr val="bg1"/>
                </a:solidFill>
                <a:latin typeface="Calibri" panose="020F0502020204030204"/>
              </a:rPr>
              <a:t> </a:t>
            </a:r>
            <a:endParaRPr lang="en-US" sz="1800" b="1" i="0" u="none" strike="noStrike" kern="0" cap="none" spc="0" normalizeH="0" baseline="0" noProof="0" dirty="0">
              <a:ln>
                <a:noFill/>
              </a:ln>
              <a:solidFill>
                <a:schemeClr val="bg1"/>
              </a:solidFill>
              <a:effectLst/>
              <a:uLnTx/>
              <a:uFillTx/>
              <a:latin typeface="Calibri" panose="020F0502020204030204"/>
              <a:cs typeface="Calibri"/>
            </a:endParaRPr>
          </a:p>
          <a:p>
            <a:pPr algn="ctr">
              <a:defRPr/>
            </a:pPr>
            <a:r>
              <a:rPr kumimoji="0" lang="en-US" sz="1800" b="1" i="0" u="none" strike="noStrike" kern="0" cap="none" spc="0" normalizeH="0" baseline="0" noProof="0" dirty="0">
                <a:ln>
                  <a:noFill/>
                </a:ln>
                <a:solidFill>
                  <a:schemeClr val="bg1"/>
                </a:solidFill>
                <a:effectLst/>
                <a:uLnTx/>
                <a:uFillTx/>
                <a:latin typeface="Calibri" panose="020F0502020204030204"/>
                <a:ea typeface="+mn-ea"/>
                <a:cs typeface="+mn-cs"/>
              </a:rPr>
              <a:t>Advisory </a:t>
            </a:r>
            <a:r>
              <a:rPr lang="en-US" b="1" kern="0" dirty="0">
                <a:solidFill>
                  <a:schemeClr val="bg1"/>
                </a:solidFill>
                <a:latin typeface="Calibri" panose="020F0502020204030204"/>
              </a:rPr>
              <a:t>Committee</a:t>
            </a:r>
            <a:endParaRPr lang="en-US" sz="1800" b="0" i="0" u="none" strike="noStrike" kern="0" cap="none" spc="0" normalizeH="0" baseline="0" noProof="0" dirty="0">
              <a:ln>
                <a:noFill/>
              </a:ln>
              <a:effectLst/>
              <a:uLnTx/>
              <a:uFillTx/>
              <a:latin typeface="Calibri" panose="020F0502020204030204"/>
              <a:cs typeface="Calibri"/>
            </a:endParaRPr>
          </a:p>
        </p:txBody>
      </p:sp>
      <p:sp>
        <p:nvSpPr>
          <p:cNvPr id="22" name="Rectangle: Rounded Corners 5">
            <a:extLst>
              <a:ext uri="{FF2B5EF4-FFF2-40B4-BE49-F238E27FC236}">
                <a16:creationId xmlns:a16="http://schemas.microsoft.com/office/drawing/2014/main" id="{30762ABB-1857-1447-BCD6-9B148F0C57FC}"/>
              </a:ext>
            </a:extLst>
          </p:cNvPr>
          <p:cNvSpPr/>
          <p:nvPr/>
        </p:nvSpPr>
        <p:spPr>
          <a:xfrm>
            <a:off x="6452865" y="479591"/>
            <a:ext cx="1395572" cy="1028407"/>
          </a:xfrm>
          <a:prstGeom prst="round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Subject Matter Experts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6930B244-DA95-4CB3-B617-5ABA53017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62" y="101846"/>
            <a:ext cx="10287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82EEEB5-8F9A-4769-AE7F-36DFB295825B}"/>
              </a:ext>
            </a:extLst>
          </p:cNvPr>
          <p:cNvSpPr txBox="1"/>
          <p:nvPr/>
        </p:nvSpPr>
        <p:spPr>
          <a:xfrm>
            <a:off x="55009" y="1491963"/>
            <a:ext cx="2630318" cy="523220"/>
          </a:xfrm>
          <a:prstGeom prst="rect">
            <a:avLst/>
          </a:prstGeom>
          <a:noFill/>
        </p:spPr>
        <p:txBody>
          <a:bodyPr wrap="square" rtlCol="0">
            <a:spAutoFit/>
          </a:bodyPr>
          <a:lstStyle/>
          <a:p>
            <a:r>
              <a:rPr lang="en-US" sz="2800" b="1"/>
              <a:t>Program Model</a:t>
            </a:r>
          </a:p>
        </p:txBody>
      </p:sp>
      <p:sp>
        <p:nvSpPr>
          <p:cNvPr id="5" name="TextBox 4">
            <a:extLst>
              <a:ext uri="{FF2B5EF4-FFF2-40B4-BE49-F238E27FC236}">
                <a16:creationId xmlns:a16="http://schemas.microsoft.com/office/drawing/2014/main" id="{39316330-FDF7-4E01-9097-1ECFC75A4D52}"/>
              </a:ext>
            </a:extLst>
          </p:cNvPr>
          <p:cNvSpPr txBox="1"/>
          <p:nvPr/>
        </p:nvSpPr>
        <p:spPr>
          <a:xfrm>
            <a:off x="4799198" y="98911"/>
            <a:ext cx="3609711" cy="461665"/>
          </a:xfrm>
          <a:prstGeom prst="rect">
            <a:avLst/>
          </a:prstGeom>
          <a:noFill/>
        </p:spPr>
        <p:txBody>
          <a:bodyPr wrap="square" rtlCol="0">
            <a:spAutoFit/>
          </a:bodyPr>
          <a:lstStyle/>
          <a:p>
            <a:r>
              <a:rPr lang="en-US" sz="2400" b="1" dirty="0">
                <a:solidFill>
                  <a:schemeClr val="bg1"/>
                </a:solidFill>
              </a:rPr>
              <a:t>Community of Partners</a:t>
            </a:r>
          </a:p>
        </p:txBody>
      </p:sp>
      <p:cxnSp>
        <p:nvCxnSpPr>
          <p:cNvPr id="29" name="Straight Arrow Connector 28">
            <a:extLst>
              <a:ext uri="{FF2B5EF4-FFF2-40B4-BE49-F238E27FC236}">
                <a16:creationId xmlns:a16="http://schemas.microsoft.com/office/drawing/2014/main" id="{5A6B4051-7FF8-4B51-B0F9-8E233408B621}"/>
              </a:ext>
            </a:extLst>
          </p:cNvPr>
          <p:cNvCxnSpPr>
            <a:cxnSpLocks/>
          </p:cNvCxnSpPr>
          <p:nvPr/>
        </p:nvCxnSpPr>
        <p:spPr>
          <a:xfrm flipH="1">
            <a:off x="10833904" y="4379412"/>
            <a:ext cx="649114" cy="492520"/>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7ADECA0-7F91-42B1-A97E-BE4180751E53}"/>
              </a:ext>
            </a:extLst>
          </p:cNvPr>
          <p:cNvCxnSpPr>
            <a:cxnSpLocks/>
          </p:cNvCxnSpPr>
          <p:nvPr/>
        </p:nvCxnSpPr>
        <p:spPr>
          <a:xfrm>
            <a:off x="7674938" y="4189301"/>
            <a:ext cx="278594" cy="490587"/>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82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26BB-87B6-9F4A-9383-D6926E7F6CC5}"/>
              </a:ext>
            </a:extLst>
          </p:cNvPr>
          <p:cNvSpPr>
            <a:spLocks noGrp="1"/>
          </p:cNvSpPr>
          <p:nvPr>
            <p:ph type="title"/>
          </p:nvPr>
        </p:nvSpPr>
        <p:spPr>
          <a:xfrm>
            <a:off x="6125029" y="24590"/>
            <a:ext cx="5257800" cy="2139043"/>
          </a:xfrm>
        </p:spPr>
        <p:txBody>
          <a:bodyPr>
            <a:normAutofit fontScale="90000"/>
          </a:bodyPr>
          <a:lstStyle/>
          <a:p>
            <a:pPr algn="ctr">
              <a:lnSpc>
                <a:spcPct val="100000"/>
              </a:lnSpc>
            </a:pPr>
            <a:br>
              <a:rPr lang="en-US" dirty="0">
                <a:ea typeface="+mj-lt"/>
                <a:cs typeface="+mj-lt"/>
              </a:rPr>
            </a:br>
            <a:r>
              <a:rPr lang="en-US" dirty="0">
                <a:ea typeface="+mj-lt"/>
                <a:cs typeface="+mj-lt"/>
              </a:rPr>
              <a:t> </a:t>
            </a:r>
            <a:r>
              <a:rPr lang="en-US" sz="4000" b="1" dirty="0">
                <a:ea typeface="+mj-lt"/>
                <a:cs typeface="+mj-lt"/>
              </a:rPr>
              <a:t>Community</a:t>
            </a:r>
            <a:r>
              <a:rPr lang="en-US" sz="4000" b="1" dirty="0"/>
              <a:t> of Partners</a:t>
            </a:r>
            <a:br>
              <a:rPr lang="en-US" sz="4000" b="1" dirty="0"/>
            </a:br>
            <a:r>
              <a:rPr lang="en-US" sz="4000" b="1" dirty="0"/>
              <a:t>	</a:t>
            </a:r>
            <a:r>
              <a:rPr lang="en-US" sz="3600" dirty="0"/>
              <a:t>Advisory</a:t>
            </a:r>
            <a:r>
              <a:rPr lang="en-US" sz="3600" dirty="0">
                <a:ea typeface="+mj-lt"/>
                <a:cs typeface="+mj-lt"/>
              </a:rPr>
              <a:t> Committee </a:t>
            </a:r>
            <a:br>
              <a:rPr lang="en-US" sz="4900" b="1" dirty="0"/>
            </a:br>
            <a:endParaRPr lang="en-US" sz="3600" dirty="0">
              <a:cs typeface="Calibri Light"/>
            </a:endParaRPr>
          </a:p>
        </p:txBody>
      </p:sp>
      <p:sp>
        <p:nvSpPr>
          <p:cNvPr id="4" name="Content Placeholder 2">
            <a:extLst>
              <a:ext uri="{FF2B5EF4-FFF2-40B4-BE49-F238E27FC236}">
                <a16:creationId xmlns:a16="http://schemas.microsoft.com/office/drawing/2014/main" id="{F38C1919-55DF-464B-9696-49BEF1F4F603}"/>
              </a:ext>
            </a:extLst>
          </p:cNvPr>
          <p:cNvSpPr>
            <a:spLocks noGrp="1"/>
          </p:cNvSpPr>
          <p:nvPr>
            <p:ph idx="1"/>
          </p:nvPr>
        </p:nvSpPr>
        <p:spPr>
          <a:xfrm>
            <a:off x="838200" y="2803898"/>
            <a:ext cx="10515600" cy="3703638"/>
          </a:xfrm>
          <a:ln>
            <a:noFill/>
          </a:ln>
        </p:spPr>
        <p:txBody>
          <a:bodyPr vert="horz" lIns="91440" tIns="45720" rIns="91440" bIns="45720" numCol="2" rtlCol="0" anchor="t">
            <a:noAutofit/>
          </a:bodyPr>
          <a:lstStyle/>
          <a:p>
            <a:r>
              <a:rPr lang="en-US" sz="2400" dirty="0"/>
              <a:t>American Network of Community Options and Resources (ANCOR)</a:t>
            </a:r>
          </a:p>
          <a:p>
            <a:r>
              <a:rPr lang="en-US" sz="2400" dirty="0">
                <a:cs typeface="Calibri"/>
              </a:rPr>
              <a:t>Family Voices National</a:t>
            </a:r>
          </a:p>
          <a:p>
            <a:r>
              <a:rPr lang="en-US" sz="2400" dirty="0">
                <a:cs typeface="Calibri"/>
              </a:rPr>
              <a:t>Florida Disability and Health Program</a:t>
            </a:r>
          </a:p>
          <a:p>
            <a:r>
              <a:rPr lang="en-US" sz="2400" dirty="0">
                <a:cs typeface="Calibri"/>
              </a:rPr>
              <a:t>Jewish Family Service, Houston</a:t>
            </a:r>
          </a:p>
          <a:p>
            <a:r>
              <a:rPr lang="en-US" sz="2400" dirty="0">
                <a:cs typeface="Calibri"/>
              </a:rPr>
              <a:t>Mental Health America </a:t>
            </a:r>
          </a:p>
          <a:p>
            <a:r>
              <a:rPr lang="en-US" sz="2400" dirty="0">
                <a:cs typeface="Calibri"/>
              </a:rPr>
              <a:t>MoveUnited</a:t>
            </a:r>
          </a:p>
          <a:p>
            <a:r>
              <a:rPr lang="en-US" sz="2400" dirty="0"/>
              <a:t>National Association of Health Centers (NAHC)</a:t>
            </a:r>
          </a:p>
          <a:p>
            <a:r>
              <a:rPr lang="en-US" sz="2400" dirty="0">
                <a:cs typeface="Calibri"/>
              </a:rPr>
              <a:t>Network of Jewish Human Service Agencies</a:t>
            </a:r>
          </a:p>
          <a:p>
            <a:r>
              <a:rPr lang="en-US" sz="2400" dirty="0">
                <a:cs typeface="Calibri"/>
              </a:rPr>
              <a:t>Pacific ADA Center</a:t>
            </a:r>
          </a:p>
          <a:p>
            <a:r>
              <a:rPr lang="en-US" sz="2400" dirty="0">
                <a:cs typeface="Calibri"/>
              </a:rPr>
              <a:t>SARTAC</a:t>
            </a:r>
          </a:p>
          <a:p>
            <a:r>
              <a:rPr lang="en-US" sz="2400" dirty="0">
                <a:cs typeface="Calibri"/>
              </a:rPr>
              <a:t>TASH</a:t>
            </a:r>
          </a:p>
          <a:p>
            <a:r>
              <a:rPr lang="en-US" sz="2400" dirty="0">
                <a:cs typeface="Calibri"/>
              </a:rPr>
              <a:t>The Arc</a:t>
            </a:r>
          </a:p>
          <a:p>
            <a:r>
              <a:rPr lang="en-US" sz="2400" dirty="0">
                <a:cs typeface="Calibri"/>
              </a:rPr>
              <a:t>UCEDDs: Puerto Rico University, University of Cincinnati, Texas A&amp;M</a:t>
            </a:r>
          </a:p>
          <a:p>
            <a:endParaRPr lang="en-US" sz="3600" dirty="0">
              <a:cs typeface="Calibri"/>
            </a:endParaRPr>
          </a:p>
        </p:txBody>
      </p:sp>
      <p:sp>
        <p:nvSpPr>
          <p:cNvPr id="8" name="Oval 7">
            <a:extLst>
              <a:ext uri="{FF2B5EF4-FFF2-40B4-BE49-F238E27FC236}">
                <a16:creationId xmlns:a16="http://schemas.microsoft.com/office/drawing/2014/main" id="{77BAF955-B2FF-FE45-8438-7E315D45522E}"/>
              </a:ext>
            </a:extLst>
          </p:cNvPr>
          <p:cNvSpPr/>
          <p:nvPr/>
        </p:nvSpPr>
        <p:spPr>
          <a:xfrm>
            <a:off x="479407" y="105752"/>
            <a:ext cx="5891492" cy="1819300"/>
          </a:xfrm>
          <a:prstGeom prst="ellipse">
            <a:avLst/>
          </a:prstGeom>
          <a:solidFill>
            <a:srgbClr val="0070C0"/>
          </a:solidFill>
          <a:ln w="571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25">
            <a:extLst>
              <a:ext uri="{FF2B5EF4-FFF2-40B4-BE49-F238E27FC236}">
                <a16:creationId xmlns:a16="http://schemas.microsoft.com/office/drawing/2014/main" id="{35354BE0-CA36-9C4A-BD68-17109AC735D3}"/>
              </a:ext>
            </a:extLst>
          </p:cNvPr>
          <p:cNvSpPr/>
          <p:nvPr/>
        </p:nvSpPr>
        <p:spPr>
          <a:xfrm>
            <a:off x="1795353" y="323658"/>
            <a:ext cx="1629800" cy="1228599"/>
          </a:xfrm>
          <a:prstGeom prst="roundRect">
            <a:avLst/>
          </a:prstGeom>
          <a:solidFill>
            <a:srgbClr val="0070C0"/>
          </a:solidFill>
          <a:ln w="12700" cap="flat" cmpd="sng" algn="ctr">
            <a:noFill/>
            <a:prstDash val="solid"/>
            <a:miter lim="800000"/>
          </a:ln>
          <a:effectLst/>
        </p:spPr>
        <p:txBody>
          <a:bodyPr lIns="91440" tIns="45720" rIns="91440" bIns="45720" rtlCol="0" anchor="ctr"/>
          <a:lstStyle/>
          <a:p>
            <a:pPr algn="ctr">
              <a:defRPr/>
            </a:pPr>
            <a:endParaRPr lang="en-US" b="1" kern="0" dirty="0">
              <a:solidFill>
                <a:schemeClr val="bg1"/>
              </a:solidFill>
              <a:latin typeface="Calibri" panose="020F0502020204030204"/>
            </a:endParaRPr>
          </a:p>
          <a:p>
            <a:pPr algn="ctr">
              <a:defRPr/>
            </a:pPr>
            <a:r>
              <a:rPr kumimoji="0" lang="en-US" sz="1800" b="1" i="0" u="none" strike="noStrike" kern="0" cap="none" spc="0" normalizeH="0" baseline="0" noProof="0" dirty="0">
                <a:ln>
                  <a:noFill/>
                </a:ln>
                <a:solidFill>
                  <a:schemeClr val="bg1"/>
                </a:solidFill>
                <a:effectLst/>
                <a:uLnTx/>
                <a:uFillTx/>
                <a:latin typeface="Calibri" panose="020F0502020204030204"/>
                <a:ea typeface="+mn-ea"/>
                <a:cs typeface="+mn-cs"/>
              </a:rPr>
              <a:t>National</a:t>
            </a:r>
            <a:r>
              <a:rPr lang="en-US" b="1" kern="0" dirty="0">
                <a:solidFill>
                  <a:schemeClr val="bg1"/>
                </a:solidFill>
                <a:latin typeface="Calibri" panose="020F0502020204030204"/>
              </a:rPr>
              <a:t> </a:t>
            </a:r>
            <a:endParaRPr lang="en-US" sz="1800" b="1" i="0" u="none" strike="noStrike" kern="0" cap="none" spc="0" normalizeH="0" baseline="0" noProof="0" dirty="0">
              <a:ln>
                <a:noFill/>
              </a:ln>
              <a:solidFill>
                <a:schemeClr val="bg1"/>
              </a:solidFill>
              <a:effectLst/>
              <a:uLnTx/>
              <a:uFillTx/>
              <a:latin typeface="Calibri" panose="020F0502020204030204"/>
              <a:cs typeface="Calibri"/>
            </a:endParaRPr>
          </a:p>
          <a:p>
            <a:pPr algn="ctr">
              <a:defRPr/>
            </a:pPr>
            <a:r>
              <a:rPr kumimoji="0" lang="en-US" sz="1800" b="1" i="0" u="none" strike="noStrike" kern="0" cap="none" spc="0" normalizeH="0" baseline="0" noProof="0" dirty="0">
                <a:ln>
                  <a:noFill/>
                </a:ln>
                <a:solidFill>
                  <a:schemeClr val="bg1"/>
                </a:solidFill>
                <a:effectLst/>
                <a:uLnTx/>
                <a:uFillTx/>
                <a:latin typeface="Calibri" panose="020F0502020204030204"/>
                <a:ea typeface="+mn-ea"/>
                <a:cs typeface="+mn-cs"/>
              </a:rPr>
              <a:t>Advisory </a:t>
            </a:r>
            <a:r>
              <a:rPr lang="en-US" b="1" kern="0" dirty="0">
                <a:solidFill>
                  <a:schemeClr val="bg1"/>
                </a:solidFill>
                <a:latin typeface="Calibri" panose="020F0502020204030204"/>
              </a:rPr>
              <a:t>Committee</a:t>
            </a:r>
            <a:endParaRPr lang="en-US" sz="1800" b="0" i="0" u="none" strike="noStrike" kern="0" cap="none" spc="0" normalizeH="0" baseline="0" noProof="0" dirty="0">
              <a:ln>
                <a:noFill/>
              </a:ln>
              <a:effectLst/>
              <a:uLnTx/>
              <a:uFillTx/>
              <a:latin typeface="Calibri" panose="020F0502020204030204"/>
              <a:cs typeface="Calibri"/>
            </a:endParaRPr>
          </a:p>
        </p:txBody>
      </p:sp>
      <p:sp>
        <p:nvSpPr>
          <p:cNvPr id="10" name="Rectangle: Rounded Corners 5">
            <a:extLst>
              <a:ext uri="{FF2B5EF4-FFF2-40B4-BE49-F238E27FC236}">
                <a16:creationId xmlns:a16="http://schemas.microsoft.com/office/drawing/2014/main" id="{F6380F15-19CC-634E-B658-A55B3ED44BB7}"/>
              </a:ext>
            </a:extLst>
          </p:cNvPr>
          <p:cNvSpPr/>
          <p:nvPr/>
        </p:nvSpPr>
        <p:spPr>
          <a:xfrm>
            <a:off x="3425153" y="558971"/>
            <a:ext cx="1395572" cy="1028407"/>
          </a:xfrm>
          <a:prstGeom prst="round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Subject Matter Experts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47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76A8-84DC-4BCE-AFA9-6C6DD0300569}"/>
              </a:ext>
            </a:extLst>
          </p:cNvPr>
          <p:cNvSpPr>
            <a:spLocks noGrp="1"/>
          </p:cNvSpPr>
          <p:nvPr>
            <p:ph type="title"/>
          </p:nvPr>
        </p:nvSpPr>
        <p:spPr>
          <a:xfrm>
            <a:off x="838200" y="0"/>
            <a:ext cx="10515600" cy="594431"/>
          </a:xfrm>
        </p:spPr>
        <p:txBody>
          <a:bodyPr>
            <a:normAutofit/>
          </a:bodyPr>
          <a:lstStyle/>
          <a:p>
            <a:pPr algn="ctr"/>
            <a:r>
              <a:rPr lang="en-US" sz="3200" dirty="0">
                <a:cs typeface="Calibri Light"/>
              </a:rPr>
              <a:t>Subject Matter Experts </a:t>
            </a:r>
          </a:p>
        </p:txBody>
      </p:sp>
      <p:sp>
        <p:nvSpPr>
          <p:cNvPr id="4" name="Content Placeholder 3">
            <a:extLst>
              <a:ext uri="{FF2B5EF4-FFF2-40B4-BE49-F238E27FC236}">
                <a16:creationId xmlns:a16="http://schemas.microsoft.com/office/drawing/2014/main" id="{60DC0288-6DB8-4947-AB63-69F49FDC8D41}"/>
              </a:ext>
            </a:extLst>
          </p:cNvPr>
          <p:cNvSpPr>
            <a:spLocks noGrp="1"/>
          </p:cNvSpPr>
          <p:nvPr>
            <p:ph idx="1"/>
          </p:nvPr>
        </p:nvSpPr>
        <p:spPr>
          <a:xfrm>
            <a:off x="1000590" y="889132"/>
            <a:ext cx="10898470" cy="5079736"/>
          </a:xfrm>
        </p:spPr>
        <p:txBody>
          <a:bodyPr>
            <a:noAutofit/>
          </a:bodyPr>
          <a:lstStyle/>
          <a:p>
            <a:endParaRPr lang="en-US" sz="2400" dirty="0"/>
          </a:p>
          <a:p>
            <a:r>
              <a:rPr lang="en-US" sz="2400" dirty="0"/>
              <a:t>Kelly Israel, Autistic Self Advocacy Network </a:t>
            </a:r>
          </a:p>
          <a:p>
            <a:r>
              <a:rPr lang="en-US" sz="2400" dirty="0"/>
              <a:t>Bob Williams, Communication First </a:t>
            </a:r>
          </a:p>
          <a:p>
            <a:r>
              <a:rPr lang="en-US" sz="2400" dirty="0"/>
              <a:t>Vincent Siasoco, Metro Community Health Centers (FQHC)  </a:t>
            </a:r>
          </a:p>
          <a:p>
            <a:r>
              <a:rPr lang="en-US" sz="2400" dirty="0"/>
              <a:t>Billy Altom, Association of Programs for Rural Independent Living (APRIL) </a:t>
            </a:r>
          </a:p>
          <a:p>
            <a:r>
              <a:rPr lang="en-US" sz="2400" dirty="0"/>
              <a:t>Aaron Cignarale, Monroe County Public Health Dept (NY) </a:t>
            </a:r>
          </a:p>
          <a:p>
            <a:r>
              <a:rPr lang="en-US" sz="2400" dirty="0"/>
              <a:t>Matt Weinburke, DrPH, American Public Health Association (APHA), PHEHP Treasurer, USPHS, CAPT (Ret)</a:t>
            </a:r>
          </a:p>
          <a:p>
            <a:r>
              <a:rPr lang="en-US" sz="2400" dirty="0"/>
              <a:t>Jacqueline Nguyen, International Association of Emergency Managers Access &amp; Inclusion Chair </a:t>
            </a:r>
          </a:p>
          <a:p>
            <a:endParaRPr lang="en-US" sz="1800" dirty="0"/>
          </a:p>
          <a:p>
            <a:endParaRPr lang="en-US" sz="2000" dirty="0"/>
          </a:p>
        </p:txBody>
      </p:sp>
    </p:spTree>
    <p:extLst>
      <p:ext uri="{BB962C8B-B14F-4D97-AF65-F5344CB8AC3E}">
        <p14:creationId xmlns:p14="http://schemas.microsoft.com/office/powerpoint/2010/main" val="231891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76A8-84DC-4BCE-AFA9-6C6DD0300569}"/>
              </a:ext>
            </a:extLst>
          </p:cNvPr>
          <p:cNvSpPr>
            <a:spLocks noGrp="1"/>
          </p:cNvSpPr>
          <p:nvPr>
            <p:ph type="title"/>
          </p:nvPr>
        </p:nvSpPr>
        <p:spPr>
          <a:xfrm>
            <a:off x="838200" y="294701"/>
            <a:ext cx="10515600" cy="594431"/>
          </a:xfrm>
        </p:spPr>
        <p:txBody>
          <a:bodyPr>
            <a:normAutofit/>
          </a:bodyPr>
          <a:lstStyle/>
          <a:p>
            <a:pPr algn="ctr"/>
            <a:r>
              <a:rPr lang="en-US" sz="3200" dirty="0">
                <a:cs typeface="Calibri Light"/>
              </a:rPr>
              <a:t>Subject Matter Experts </a:t>
            </a:r>
          </a:p>
        </p:txBody>
      </p:sp>
      <p:sp>
        <p:nvSpPr>
          <p:cNvPr id="4" name="Content Placeholder 3">
            <a:extLst>
              <a:ext uri="{FF2B5EF4-FFF2-40B4-BE49-F238E27FC236}">
                <a16:creationId xmlns:a16="http://schemas.microsoft.com/office/drawing/2014/main" id="{60DC0288-6DB8-4947-AB63-69F49FDC8D41}"/>
              </a:ext>
            </a:extLst>
          </p:cNvPr>
          <p:cNvSpPr>
            <a:spLocks noGrp="1"/>
          </p:cNvSpPr>
          <p:nvPr>
            <p:ph idx="1"/>
          </p:nvPr>
        </p:nvSpPr>
        <p:spPr>
          <a:xfrm>
            <a:off x="1000590" y="889132"/>
            <a:ext cx="10898470" cy="5079736"/>
          </a:xfrm>
        </p:spPr>
        <p:txBody>
          <a:bodyPr>
            <a:noAutofit/>
          </a:bodyPr>
          <a:lstStyle/>
          <a:p>
            <a:endParaRPr lang="en-US" sz="2400" dirty="0"/>
          </a:p>
          <a:p>
            <a:r>
              <a:rPr lang="en-US" sz="2400" dirty="0"/>
              <a:t>Kandra Strauss-Riggs, National Center for Disaster Medicine and Public Health </a:t>
            </a:r>
          </a:p>
          <a:p>
            <a:r>
              <a:rPr lang="en-US" sz="2400" dirty="0"/>
              <a:t>Justice Shorter, National Disability Rights Network  </a:t>
            </a:r>
          </a:p>
          <a:p>
            <a:r>
              <a:rPr lang="en-US" sz="2400" dirty="0"/>
              <a:t>Roberta Carlin, American Association on Health and Disability </a:t>
            </a:r>
          </a:p>
          <a:p>
            <a:r>
              <a:rPr lang="en-US" sz="2400" dirty="0"/>
              <a:t>Row Lew – Asian Pacific Partners for Empowerment, Advocacy, and Leadership (APPEAL)</a:t>
            </a:r>
          </a:p>
          <a:p>
            <a:r>
              <a:rPr lang="en-US" sz="2400" dirty="0"/>
              <a:t>Meg Ann Traci, PhD Research Associate Professor – The Rural Institute for Inclusive Communities, University of Montana</a:t>
            </a:r>
          </a:p>
          <a:p>
            <a:endParaRPr lang="en-US" sz="2400" dirty="0"/>
          </a:p>
          <a:p>
            <a:endParaRPr lang="en-US" sz="2000" dirty="0"/>
          </a:p>
        </p:txBody>
      </p:sp>
    </p:spTree>
    <p:extLst>
      <p:ext uri="{BB962C8B-B14F-4D97-AF65-F5344CB8AC3E}">
        <p14:creationId xmlns:p14="http://schemas.microsoft.com/office/powerpoint/2010/main" val="351106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1816-A7CA-F843-A59D-2F065E34A8AB}"/>
              </a:ext>
            </a:extLst>
          </p:cNvPr>
          <p:cNvSpPr>
            <a:spLocks noGrp="1"/>
          </p:cNvSpPr>
          <p:nvPr>
            <p:ph type="ctrTitle"/>
          </p:nvPr>
        </p:nvSpPr>
        <p:spPr>
          <a:xfrm>
            <a:off x="1524000" y="1798224"/>
            <a:ext cx="9144000" cy="2387600"/>
          </a:xfrm>
        </p:spPr>
        <p:txBody>
          <a:bodyPr>
            <a:normAutofit fontScale="90000"/>
          </a:bodyPr>
          <a:lstStyle/>
          <a:p>
            <a:r>
              <a:rPr lang="en-US" dirty="0"/>
              <a:t>Prepared4ALL Online Training: Whole Community Inclusive Emergency Planning</a:t>
            </a:r>
          </a:p>
        </p:txBody>
      </p:sp>
    </p:spTree>
    <p:extLst>
      <p:ext uri="{BB962C8B-B14F-4D97-AF65-F5344CB8AC3E}">
        <p14:creationId xmlns:p14="http://schemas.microsoft.com/office/powerpoint/2010/main" val="115439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4891BA-5BA4-F94B-9F21-3D685412516E}"/>
              </a:ext>
            </a:extLst>
          </p:cNvPr>
          <p:cNvSpPr>
            <a:spLocks noGrp="1"/>
          </p:cNvSpPr>
          <p:nvPr>
            <p:ph type="title"/>
          </p:nvPr>
        </p:nvSpPr>
        <p:spPr>
          <a:xfrm>
            <a:off x="1385520" y="78072"/>
            <a:ext cx="10720553" cy="1367837"/>
          </a:xfrm>
        </p:spPr>
        <p:txBody>
          <a:bodyPr>
            <a:normAutofit fontScale="90000"/>
          </a:bodyPr>
          <a:lstStyle/>
          <a:p>
            <a:pPr algn="ctr"/>
            <a:r>
              <a:rPr lang="en-US" sz="4000" b="1" dirty="0">
                <a:cs typeface="Calibri Light"/>
              </a:rPr>
              <a:t>Prepared4ALL </a:t>
            </a:r>
            <a:br>
              <a:rPr lang="en-US" sz="4000" b="1" dirty="0">
                <a:cs typeface="Calibri Light"/>
              </a:rPr>
            </a:br>
            <a:r>
              <a:rPr lang="en-US" sz="4000" dirty="0"/>
              <a:t>Whole Community Emergency Planning </a:t>
            </a:r>
            <a:br>
              <a:rPr lang="en-US" sz="4000" dirty="0"/>
            </a:br>
            <a:r>
              <a:rPr lang="en-US" sz="4000" dirty="0"/>
              <a:t>Online Course</a:t>
            </a:r>
          </a:p>
        </p:txBody>
      </p:sp>
      <p:sp>
        <p:nvSpPr>
          <p:cNvPr id="5" name="Content Placeholder 4">
            <a:extLst>
              <a:ext uri="{FF2B5EF4-FFF2-40B4-BE49-F238E27FC236}">
                <a16:creationId xmlns:a16="http://schemas.microsoft.com/office/drawing/2014/main" id="{7C907A13-AC72-1745-A2BB-0F7EEEA71F47}"/>
              </a:ext>
            </a:extLst>
          </p:cNvPr>
          <p:cNvSpPr>
            <a:spLocks noGrp="1"/>
          </p:cNvSpPr>
          <p:nvPr>
            <p:ph idx="1"/>
          </p:nvPr>
        </p:nvSpPr>
        <p:spPr>
          <a:xfrm>
            <a:off x="250891" y="1603975"/>
            <a:ext cx="11207045" cy="4763909"/>
          </a:xfrm>
        </p:spPr>
        <p:txBody>
          <a:bodyPr>
            <a:normAutofit/>
          </a:bodyPr>
          <a:lstStyle/>
          <a:p>
            <a:pPr marL="0" indent="0">
              <a:buNone/>
            </a:pPr>
            <a:r>
              <a:rPr lang="en-US" sz="2400" dirty="0"/>
              <a:t>Format: Role play simulation based. Highly interactive. Applied learning.</a:t>
            </a:r>
            <a:br>
              <a:rPr lang="en-US" sz="2400" dirty="0"/>
            </a:br>
            <a:endParaRPr lang="en-US" sz="2400" dirty="0"/>
          </a:p>
          <a:p>
            <a:endParaRPr lang="en-US" dirty="0"/>
          </a:p>
          <a:p>
            <a:pPr marL="0" indent="0">
              <a:buNone/>
            </a:pPr>
            <a:endParaRPr lang="en-US" dirty="0"/>
          </a:p>
          <a:p>
            <a:endParaRPr lang="en-US" dirty="0"/>
          </a:p>
        </p:txBody>
      </p:sp>
      <p:sp>
        <p:nvSpPr>
          <p:cNvPr id="6" name="Rectangle: Rounded Corners 5">
            <a:extLst>
              <a:ext uri="{FF2B5EF4-FFF2-40B4-BE49-F238E27FC236}">
                <a16:creationId xmlns:a16="http://schemas.microsoft.com/office/drawing/2014/main" id="{EC86F641-5B76-DA46-98B1-FB3575E150DE}"/>
              </a:ext>
            </a:extLst>
          </p:cNvPr>
          <p:cNvSpPr/>
          <p:nvPr/>
        </p:nvSpPr>
        <p:spPr>
          <a:xfrm>
            <a:off x="85926" y="157105"/>
            <a:ext cx="1640011" cy="1367837"/>
          </a:xfrm>
          <a:prstGeom prst="roundRect">
            <a:avLst/>
          </a:prstGeom>
          <a:solidFill>
            <a:schemeClr val="accent4">
              <a:lumMod val="75000"/>
            </a:schemeClr>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r>
              <a:rPr lang="en-US" sz="2000" b="1" dirty="0">
                <a:solidFill>
                  <a:schemeClr val="bg1"/>
                </a:solidFill>
              </a:rPr>
              <a:t>Online Training</a:t>
            </a:r>
          </a:p>
          <a:p>
            <a:pPr algn="ctr"/>
            <a:endParaRPr lang="en-US" dirty="0"/>
          </a:p>
        </p:txBody>
      </p:sp>
      <p:pic>
        <p:nvPicPr>
          <p:cNvPr id="7" name="Content Placeholder 6" descr="Prepared4ALL project logo with 3 people sitting at a team and saying &quot;Prepared4ALL.&quot;">
            <a:extLst>
              <a:ext uri="{FF2B5EF4-FFF2-40B4-BE49-F238E27FC236}">
                <a16:creationId xmlns:a16="http://schemas.microsoft.com/office/drawing/2014/main" id="{C98EDD15-AC24-41BE-A22E-CBAA32968A54}"/>
              </a:ext>
            </a:extLst>
          </p:cNvPr>
          <p:cNvPicPr>
            <a:picLocks noChangeAspect="1"/>
          </p:cNvPicPr>
          <p:nvPr/>
        </p:nvPicPr>
        <p:blipFill rotWithShape="1">
          <a:blip r:embed="rId3">
            <a:extLst>
              <a:ext uri="{28A0092B-C50C-407E-A947-70E740481C1C}">
                <a14:useLocalDpi xmlns:a14="http://schemas.microsoft.com/office/drawing/2010/main" val="0"/>
              </a:ext>
            </a:extLst>
          </a:blip>
          <a:srcRect l="24007" t="14298" r="24349" b="15870"/>
          <a:stretch/>
        </p:blipFill>
        <p:spPr>
          <a:xfrm>
            <a:off x="10430520" y="4869465"/>
            <a:ext cx="1470601" cy="1988535"/>
          </a:xfrm>
          <a:prstGeom prst="rect">
            <a:avLst/>
          </a:prstGeom>
        </p:spPr>
      </p:pic>
      <p:graphicFrame>
        <p:nvGraphicFramePr>
          <p:cNvPr id="2" name="Table 1">
            <a:extLst>
              <a:ext uri="{FF2B5EF4-FFF2-40B4-BE49-F238E27FC236}">
                <a16:creationId xmlns:a16="http://schemas.microsoft.com/office/drawing/2014/main" id="{BD387BA3-AA08-48AF-AEEC-B2CCAAF195B8}"/>
              </a:ext>
            </a:extLst>
          </p:cNvPr>
          <p:cNvGraphicFramePr>
            <a:graphicFrameLocks noGrp="1"/>
          </p:cNvGraphicFramePr>
          <p:nvPr>
            <p:extLst>
              <p:ext uri="{D42A27DB-BD31-4B8C-83A1-F6EECF244321}">
                <p14:modId xmlns:p14="http://schemas.microsoft.com/office/powerpoint/2010/main" val="379235758"/>
              </p:ext>
            </p:extLst>
          </p:nvPr>
        </p:nvGraphicFramePr>
        <p:xfrm>
          <a:off x="371090" y="2021306"/>
          <a:ext cx="9696456" cy="4833273"/>
        </p:xfrm>
        <a:graphic>
          <a:graphicData uri="http://schemas.openxmlformats.org/drawingml/2006/table">
            <a:tbl>
              <a:tblPr firstRow="1" firstCol="1" bandRow="1">
                <a:tableStyleId>{5C22544A-7EE6-4342-B048-85BDC9FD1C3A}</a:tableStyleId>
              </a:tblPr>
              <a:tblGrid>
                <a:gridCol w="554824">
                  <a:extLst>
                    <a:ext uri="{9D8B030D-6E8A-4147-A177-3AD203B41FA5}">
                      <a16:colId xmlns:a16="http://schemas.microsoft.com/office/drawing/2014/main" val="330326848"/>
                    </a:ext>
                  </a:extLst>
                </a:gridCol>
                <a:gridCol w="9141632">
                  <a:extLst>
                    <a:ext uri="{9D8B030D-6E8A-4147-A177-3AD203B41FA5}">
                      <a16:colId xmlns:a16="http://schemas.microsoft.com/office/drawing/2014/main" val="4212756677"/>
                    </a:ext>
                  </a:extLst>
                </a:gridCol>
              </a:tblGrid>
              <a:tr h="358857">
                <a:tc>
                  <a: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Topics</a:t>
                      </a:r>
                    </a:p>
                  </a:txBody>
                  <a:tcPr marL="68580" marR="68580" marT="0" marB="0"/>
                </a:tc>
                <a:extLst>
                  <a:ext uri="{0D108BD9-81ED-4DB2-BD59-A6C34878D82A}">
                    <a16:rowId xmlns:a16="http://schemas.microsoft.com/office/drawing/2014/main" val="97134141"/>
                  </a:ext>
                </a:extLst>
              </a:tr>
              <a:tr h="734348">
                <a:tc>
                  <a:txBody>
                    <a:bodyPr/>
                    <a:lstStyle/>
                    <a:p>
                      <a:pPr marL="0" marR="0" lvl="0" indent="0">
                        <a:lnSpc>
                          <a:spcPct val="107000"/>
                        </a:lnSpc>
                        <a:spcBef>
                          <a:spcPts val="0"/>
                        </a:spcBef>
                        <a:spcAft>
                          <a:spcPts val="0"/>
                        </a:spcAft>
                        <a:buSzPts val="1000"/>
                        <a:buFont typeface="Symbol" panose="05050102010706020507" pitchFamily="18" charset="2"/>
                        <a:buNone/>
                        <a:tabLst>
                          <a:tab pos="457200" algn="l"/>
                        </a:tabLst>
                      </a:pPr>
                      <a:r>
                        <a:rPr lang="en-US" sz="2100">
                          <a:effectLst/>
                        </a:rPr>
                        <a:t>1</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solidFill>
                            <a:schemeClr val="tx1"/>
                          </a:solidFill>
                          <a:effectLst/>
                          <a:latin typeface="+mn-lt"/>
                        </a:rPr>
                        <a:t>Welcome to </a:t>
                      </a:r>
                      <a:r>
                        <a:rPr lang="en-US" sz="2400" dirty="0" err="1">
                          <a:solidFill>
                            <a:schemeClr val="tx1"/>
                          </a:solidFill>
                          <a:effectLst/>
                          <a:latin typeface="+mn-lt"/>
                        </a:rPr>
                        <a:t>Disasterville</a:t>
                      </a:r>
                      <a:r>
                        <a:rPr lang="en-US" sz="2400" dirty="0">
                          <a:solidFill>
                            <a:schemeClr val="tx1"/>
                          </a:solidFill>
                          <a:effectLst/>
                          <a:latin typeface="+mn-lt"/>
                        </a:rPr>
                        <a:t>: The Prepared4ALL Process and COVID-19 Testing</a:t>
                      </a:r>
                      <a:endParaRPr lang="en-US"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992124"/>
                  </a:ext>
                </a:extLst>
              </a:tr>
              <a:tr h="734348">
                <a:tc>
                  <a:txBody>
                    <a:bodyPr/>
                    <a:lstStyle/>
                    <a:p>
                      <a:pPr marL="0" marR="0">
                        <a:lnSpc>
                          <a:spcPct val="107000"/>
                        </a:lnSpc>
                        <a:spcBef>
                          <a:spcPts val="0"/>
                        </a:spcBef>
                        <a:spcAft>
                          <a:spcPts val="0"/>
                        </a:spcAft>
                      </a:pPr>
                      <a:r>
                        <a:rPr lang="en-US" sz="2100">
                          <a:effectLst/>
                        </a:rPr>
                        <a:t>2</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latin typeface="+mn-lt"/>
                        </a:rPr>
                        <a:t>The Prepared4ALL Process in Action: Emergency Dispensing Sites/COVID-19 vaccines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249121"/>
                  </a:ext>
                </a:extLst>
              </a:tr>
              <a:tr h="358857">
                <a:tc>
                  <a:txBody>
                    <a:bodyPr/>
                    <a:lstStyle/>
                    <a:p>
                      <a:pPr marL="0" marR="0">
                        <a:lnSpc>
                          <a:spcPct val="107000"/>
                        </a:lnSpc>
                        <a:spcBef>
                          <a:spcPts val="0"/>
                        </a:spcBef>
                        <a:spcAft>
                          <a:spcPts val="0"/>
                        </a:spcAft>
                      </a:pPr>
                      <a:r>
                        <a:rPr lang="en-US" sz="2100">
                          <a:effectLst/>
                        </a:rPr>
                        <a:t>3</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latin typeface="+mn-lt"/>
                        </a:rPr>
                        <a:t>The Effects of Disasters and COVID-19 on People with Disabilities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554615"/>
                  </a:ext>
                </a:extLst>
              </a:tr>
              <a:tr h="358857">
                <a:tc>
                  <a:txBody>
                    <a:bodyPr/>
                    <a:lstStyle/>
                    <a:p>
                      <a:pPr marL="0" marR="0">
                        <a:lnSpc>
                          <a:spcPct val="107000"/>
                        </a:lnSpc>
                        <a:spcBef>
                          <a:spcPts val="0"/>
                        </a:spcBef>
                        <a:spcAft>
                          <a:spcPts val="0"/>
                        </a:spcAft>
                      </a:pPr>
                      <a:r>
                        <a:rPr lang="en-US" sz="2100">
                          <a:effectLst/>
                        </a:rPr>
                        <a:t>4</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latin typeface="+mn-lt"/>
                        </a:rPr>
                        <a:t>The American Emergency Management System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891135"/>
                  </a:ext>
                </a:extLst>
              </a:tr>
              <a:tr h="734348">
                <a:tc>
                  <a:txBody>
                    <a:bodyPr/>
                    <a:lstStyle/>
                    <a:p>
                      <a:pPr marL="0" marR="0">
                        <a:lnSpc>
                          <a:spcPct val="107000"/>
                        </a:lnSpc>
                        <a:spcBef>
                          <a:spcPts val="0"/>
                        </a:spcBef>
                        <a:spcAft>
                          <a:spcPts val="0"/>
                        </a:spcAft>
                      </a:pPr>
                      <a:r>
                        <a:rPr lang="en-US" sz="2100">
                          <a:effectLst/>
                        </a:rPr>
                        <a:t>5</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latin typeface="+mn-lt"/>
                        </a:rPr>
                        <a:t>Disability Demographics, Community Living, Communication and Accessible Meetings: What Local Emergency Planners May Not Know</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069017"/>
                  </a:ext>
                </a:extLst>
              </a:tr>
              <a:tr h="358857">
                <a:tc>
                  <a:txBody>
                    <a:bodyPr/>
                    <a:lstStyle/>
                    <a:p>
                      <a:pPr marL="0" marR="0">
                        <a:lnSpc>
                          <a:spcPct val="107000"/>
                        </a:lnSpc>
                        <a:spcBef>
                          <a:spcPts val="0"/>
                        </a:spcBef>
                        <a:spcAft>
                          <a:spcPts val="0"/>
                        </a:spcAft>
                      </a:pPr>
                      <a:r>
                        <a:rPr lang="en-US" sz="2100">
                          <a:effectLst/>
                        </a:rPr>
                        <a:t>6</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latin typeface="+mn-lt"/>
                        </a:rPr>
                        <a:t>The Americans with Disabilities Act and Disasters and Pandemics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274338"/>
                  </a:ext>
                </a:extLst>
              </a:tr>
              <a:tr h="417643">
                <a:tc>
                  <a:txBody>
                    <a:bodyPr/>
                    <a:lstStyle/>
                    <a:p>
                      <a:pPr marL="0" marR="0">
                        <a:lnSpc>
                          <a:spcPct val="107000"/>
                        </a:lnSpc>
                        <a:spcBef>
                          <a:spcPts val="0"/>
                        </a:spcBef>
                        <a:spcAft>
                          <a:spcPts val="0"/>
                        </a:spcAft>
                      </a:pPr>
                      <a:r>
                        <a:rPr lang="en-US" sz="2100">
                          <a:effectLst/>
                        </a:rPr>
                        <a:t>7</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latin typeface="+mn-lt"/>
                        </a:rPr>
                        <a:t>Whole Community Emergency Planning (including AFN and CMIST)</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6385901"/>
                  </a:ext>
                </a:extLst>
              </a:tr>
              <a:tr h="623472">
                <a:tc>
                  <a:txBody>
                    <a:bodyPr/>
                    <a:lstStyle/>
                    <a:p>
                      <a:pPr marL="0" marR="0">
                        <a:lnSpc>
                          <a:spcPct val="107000"/>
                        </a:lnSpc>
                        <a:spcBef>
                          <a:spcPts val="0"/>
                        </a:spcBef>
                        <a:spcAft>
                          <a:spcPts val="0"/>
                        </a:spcAft>
                      </a:pPr>
                      <a:r>
                        <a:rPr lang="en-US" sz="2100" dirty="0">
                          <a:effectLst/>
                        </a:rPr>
                        <a:t>8</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latin typeface="+mn-lt"/>
                        </a:rPr>
                        <a:t>Community Stakeholder Meeting How To (including a workbook guide)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611817"/>
                  </a:ext>
                </a:extLst>
              </a:tr>
            </a:tbl>
          </a:graphicData>
        </a:graphic>
      </p:graphicFrame>
    </p:spTree>
    <p:extLst>
      <p:ext uri="{BB962C8B-B14F-4D97-AF65-F5344CB8AC3E}">
        <p14:creationId xmlns:p14="http://schemas.microsoft.com/office/powerpoint/2010/main" val="68379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F476-01F7-B345-82EE-2266EC4FAD7D}"/>
              </a:ext>
            </a:extLst>
          </p:cNvPr>
          <p:cNvSpPr>
            <a:spLocks noGrp="1"/>
          </p:cNvSpPr>
          <p:nvPr>
            <p:ph type="title"/>
          </p:nvPr>
        </p:nvSpPr>
        <p:spPr>
          <a:xfrm>
            <a:off x="838200" y="53494"/>
            <a:ext cx="10515600" cy="1325563"/>
          </a:xfrm>
        </p:spPr>
        <p:txBody>
          <a:bodyPr/>
          <a:lstStyle/>
          <a:p>
            <a:pPr algn="ctr"/>
            <a:r>
              <a:rPr lang="en-US" dirty="0"/>
              <a:t>Certificate Training or Lessons “A La Carte”</a:t>
            </a:r>
          </a:p>
        </p:txBody>
      </p:sp>
      <p:sp>
        <p:nvSpPr>
          <p:cNvPr id="3" name="Content Placeholder 2">
            <a:extLst>
              <a:ext uri="{FF2B5EF4-FFF2-40B4-BE49-F238E27FC236}">
                <a16:creationId xmlns:a16="http://schemas.microsoft.com/office/drawing/2014/main" id="{B065C48E-BBC6-7948-8790-5C023307E888}"/>
              </a:ext>
            </a:extLst>
          </p:cNvPr>
          <p:cNvSpPr>
            <a:spLocks noGrp="1"/>
          </p:cNvSpPr>
          <p:nvPr>
            <p:ph idx="1"/>
          </p:nvPr>
        </p:nvSpPr>
        <p:spPr>
          <a:xfrm>
            <a:off x="838200" y="1379057"/>
            <a:ext cx="10515600" cy="4351338"/>
          </a:xfrm>
        </p:spPr>
        <p:txBody>
          <a:bodyPr>
            <a:normAutofit/>
          </a:bodyPr>
          <a:lstStyle/>
          <a:p>
            <a:r>
              <a:rPr lang="en-US" dirty="0"/>
              <a:t>Available anywhere, any time at your own pace:</a:t>
            </a:r>
          </a:p>
          <a:p>
            <a:pPr lvl="1"/>
            <a:r>
              <a:rPr lang="en-US" dirty="0"/>
              <a:t>Complete all 8 lessons to earn a certificate, OR </a:t>
            </a:r>
          </a:p>
          <a:p>
            <a:pPr lvl="1"/>
            <a:r>
              <a:rPr lang="en-US" dirty="0"/>
              <a:t>Choice based on your interests and needs</a:t>
            </a:r>
          </a:p>
          <a:p>
            <a:r>
              <a:rPr lang="en-US" dirty="0"/>
              <a:t>A La Carte Suggestions:</a:t>
            </a:r>
          </a:p>
          <a:p>
            <a:pPr lvl="1"/>
            <a:r>
              <a:rPr lang="en-US" dirty="0"/>
              <a:t>Inclusive emergency planning how to: Lessons 7 &amp; 8</a:t>
            </a:r>
            <a:endParaRPr lang="en-US" sz="2000" dirty="0"/>
          </a:p>
          <a:p>
            <a:pPr lvl="1"/>
            <a:r>
              <a:rPr lang="en-US" dirty="0"/>
              <a:t>Disability demographics, communication and accessible meetings: Lesson 5</a:t>
            </a:r>
          </a:p>
          <a:p>
            <a:pPr lvl="1"/>
            <a:r>
              <a:rPr lang="en-US" dirty="0"/>
              <a:t>Background on the emergency management system and ADA requirements: Lessons 4 &amp; 6 </a:t>
            </a:r>
          </a:p>
          <a:p>
            <a:pPr lvl="1"/>
            <a:r>
              <a:rPr lang="en-US" dirty="0"/>
              <a:t>Disaster &amp; COVID-19 impacts and legal rights: Lessons 3 &amp; 6</a:t>
            </a:r>
          </a:p>
          <a:p>
            <a:pPr lvl="1"/>
            <a:r>
              <a:rPr lang="en-US" dirty="0"/>
              <a:t>Prepared4ALL approach-Engagement/collaboration strategies: Lessons 1 &amp; 2</a:t>
            </a:r>
          </a:p>
          <a:p>
            <a:endParaRPr lang="en-US" dirty="0"/>
          </a:p>
        </p:txBody>
      </p:sp>
    </p:spTree>
    <p:extLst>
      <p:ext uri="{BB962C8B-B14F-4D97-AF65-F5344CB8AC3E}">
        <p14:creationId xmlns:p14="http://schemas.microsoft.com/office/powerpoint/2010/main" val="38988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8ABF-4983-D945-A944-430F43FB4BF7}"/>
              </a:ext>
            </a:extLst>
          </p:cNvPr>
          <p:cNvSpPr>
            <a:spLocks noGrp="1"/>
          </p:cNvSpPr>
          <p:nvPr>
            <p:ph type="title"/>
          </p:nvPr>
        </p:nvSpPr>
        <p:spPr>
          <a:noFill/>
        </p:spPr>
        <p:txBody>
          <a:bodyPr>
            <a:normAutofit fontScale="90000"/>
          </a:bodyPr>
          <a:lstStyle/>
          <a:p>
            <a:br>
              <a:rPr lang="en-US" sz="6600" b="1" dirty="0"/>
            </a:br>
            <a:br>
              <a:rPr lang="en-US" sz="6600" b="1" dirty="0"/>
            </a:br>
            <a:br>
              <a:rPr lang="en-US" sz="6600" b="1" dirty="0"/>
            </a:br>
            <a:br>
              <a:rPr lang="en-US" sz="6600" b="1" dirty="0"/>
            </a:br>
            <a:br>
              <a:rPr lang="en-US" sz="6600" b="1" dirty="0"/>
            </a:br>
            <a:br>
              <a:rPr lang="en-US" sz="6600" dirty="0"/>
            </a:br>
            <a:endParaRPr lang="en-US" dirty="0">
              <a:cs typeface="Calibri Light"/>
            </a:endParaRPr>
          </a:p>
        </p:txBody>
      </p:sp>
      <p:sp>
        <p:nvSpPr>
          <p:cNvPr id="3" name="Subtitle 2">
            <a:extLst>
              <a:ext uri="{FF2B5EF4-FFF2-40B4-BE49-F238E27FC236}">
                <a16:creationId xmlns:a16="http://schemas.microsoft.com/office/drawing/2014/main" id="{441D93B6-05E5-2242-A9F3-8377A19CA759}"/>
              </a:ext>
            </a:extLst>
          </p:cNvPr>
          <p:cNvSpPr>
            <a:spLocks noGrp="1"/>
          </p:cNvSpPr>
          <p:nvPr>
            <p:ph idx="1"/>
          </p:nvPr>
        </p:nvSpPr>
        <p:spPr>
          <a:xfrm>
            <a:off x="2709350" y="165042"/>
            <a:ext cx="6874488" cy="1415712"/>
          </a:xfrm>
          <a:solidFill>
            <a:schemeClr val="bg1"/>
          </a:solidFill>
        </p:spPr>
        <p:txBody>
          <a:bodyPr>
            <a:normAutofit fontScale="47500" lnSpcReduction="20000"/>
          </a:bodyPr>
          <a:lstStyle/>
          <a:p>
            <a:pPr marL="0" indent="0" algn="ctr">
              <a:buNone/>
            </a:pPr>
            <a:r>
              <a:rPr lang="en-US" sz="7600" b="1" dirty="0">
                <a:latin typeface="+mj-lt"/>
              </a:rPr>
              <a:t>Prepared4ALL</a:t>
            </a:r>
            <a:br>
              <a:rPr lang="en-US" sz="5800" b="1" dirty="0">
                <a:latin typeface="+mj-lt"/>
              </a:rPr>
            </a:br>
            <a:br>
              <a:rPr lang="en-US" sz="4800" b="1" dirty="0">
                <a:latin typeface="+mj-lt"/>
              </a:rPr>
            </a:br>
            <a:r>
              <a:rPr lang="en-US" sz="4800" b="1" dirty="0">
                <a:solidFill>
                  <a:srgbClr val="000000"/>
                </a:solidFill>
                <a:latin typeface="Calibri" panose="020F0502020204030204" pitchFamily="34" charset="0"/>
              </a:rPr>
              <a:t>Work with us!</a:t>
            </a:r>
            <a:r>
              <a:rPr lang="en-US" sz="4800" dirty="0">
                <a:latin typeface="Calibri" panose="020F0502020204030204" pitchFamily="34" charset="0"/>
              </a:rPr>
              <a:t>​</a:t>
            </a:r>
          </a:p>
          <a:p>
            <a:pPr marL="0" indent="0" algn="ctr">
              <a:buNone/>
            </a:pPr>
            <a:r>
              <a:rPr lang="en-US" sz="4800" b="1" i="1" dirty="0">
                <a:solidFill>
                  <a:srgbClr val="000000"/>
                </a:solidFill>
                <a:latin typeface="Calibri" panose="020F0502020204030204" pitchFamily="34" charset="0"/>
              </a:rPr>
              <a:t>AUCD Network Centers are in every state and territory.</a:t>
            </a:r>
            <a:r>
              <a:rPr lang="en-US" sz="4800" dirty="0">
                <a:latin typeface="Calibri" panose="020F0502020204030204" pitchFamily="34" charset="0"/>
              </a:rPr>
              <a:t>​</a:t>
            </a:r>
          </a:p>
          <a:p>
            <a:pPr marL="0" indent="0" algn="ctr">
              <a:buNone/>
            </a:pPr>
            <a:endParaRPr lang="en-US" sz="4800" dirty="0">
              <a:latin typeface="Arial" panose="020B0604020202020204" pitchFamily="34" charset="0"/>
            </a:endParaRPr>
          </a:p>
          <a:p>
            <a:pPr marL="0" indent="0" algn="ctr">
              <a:buNone/>
            </a:pPr>
            <a:endParaRPr lang="en-US" sz="4800" b="1" dirty="0">
              <a:latin typeface="+mj-lt"/>
            </a:endParaRPr>
          </a:p>
          <a:p>
            <a:pPr marL="0" indent="0" algn="ctr">
              <a:buNone/>
            </a:pPr>
            <a:endParaRPr lang="en-US" sz="3500" dirty="0"/>
          </a:p>
          <a:p>
            <a:pPr marL="0" indent="0" algn="l">
              <a:buNone/>
            </a:pPr>
            <a:endParaRPr lang="en-US" sz="1700" dirty="0"/>
          </a:p>
        </p:txBody>
      </p:sp>
      <p:pic>
        <p:nvPicPr>
          <p:cNvPr id="1026" name="Picture 2" descr="AUCD Map of the US">
            <a:extLst>
              <a:ext uri="{FF2B5EF4-FFF2-40B4-BE49-F238E27FC236}">
                <a16:creationId xmlns:a16="http://schemas.microsoft.com/office/drawing/2014/main" id="{633922A7-113B-4BFE-9A26-FC2A7E26F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423" y="1580754"/>
            <a:ext cx="5405377" cy="41267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861106-2756-455D-957C-D1E1C762ECDC}"/>
              </a:ext>
            </a:extLst>
          </p:cNvPr>
          <p:cNvSpPr/>
          <p:nvPr/>
        </p:nvSpPr>
        <p:spPr>
          <a:xfrm>
            <a:off x="159456" y="2151993"/>
            <a:ext cx="5743633" cy="1938992"/>
          </a:xfrm>
          <a:prstGeom prst="rect">
            <a:avLst/>
          </a:prstGeom>
        </p:spPr>
        <p:txBody>
          <a:bodyPr wrap="square">
            <a:spAutoFit/>
          </a:bodyPr>
          <a:lstStyle/>
          <a:p>
            <a:pPr fontAlgn="base"/>
            <a:r>
              <a:rPr lang="en-US" sz="2400" b="1" dirty="0">
                <a:solidFill>
                  <a:srgbClr val="000000"/>
                </a:solidFill>
                <a:latin typeface="Calibri" panose="020F0502020204030204" pitchFamily="34" charset="0"/>
              </a:rPr>
              <a:t>Mission: </a:t>
            </a:r>
            <a:r>
              <a:rPr lang="en-US" sz="2400" dirty="0">
                <a:solidFill>
                  <a:srgbClr val="000000"/>
                </a:solidFill>
                <a:latin typeface="Calibri" panose="020F0502020204030204" pitchFamily="34" charset="0"/>
              </a:rPr>
              <a:t>Advance policies and practices that improve the health, education, social, and economic well-being of all people with developmental and other disabilities, their families, and their communities</a:t>
            </a:r>
          </a:p>
        </p:txBody>
      </p:sp>
      <p:sp>
        <p:nvSpPr>
          <p:cNvPr id="5" name="TextBox 4">
            <a:extLst>
              <a:ext uri="{FF2B5EF4-FFF2-40B4-BE49-F238E27FC236}">
                <a16:creationId xmlns:a16="http://schemas.microsoft.com/office/drawing/2014/main" id="{56A7780D-08C2-4107-9887-3B2F299D1C96}"/>
              </a:ext>
            </a:extLst>
          </p:cNvPr>
          <p:cNvSpPr txBox="1"/>
          <p:nvPr/>
        </p:nvSpPr>
        <p:spPr>
          <a:xfrm>
            <a:off x="159457" y="4228065"/>
            <a:ext cx="5743632" cy="1569660"/>
          </a:xfrm>
          <a:prstGeom prst="rect">
            <a:avLst/>
          </a:prstGeom>
          <a:solidFill>
            <a:schemeClr val="bg1"/>
          </a:solidFill>
        </p:spPr>
        <p:txBody>
          <a:bodyPr wrap="square" rtlCol="0">
            <a:spAutoFit/>
          </a:bodyPr>
          <a:lstStyle/>
          <a:p>
            <a:r>
              <a:rPr lang="en-US" sz="2400" b="1" dirty="0"/>
              <a:t>AUCD network helps people with disabilities overcome barriers to inclusion and wellness through research, training, service and advocacy.</a:t>
            </a:r>
          </a:p>
        </p:txBody>
      </p:sp>
    </p:spTree>
    <p:extLst>
      <p:ext uri="{BB962C8B-B14F-4D97-AF65-F5344CB8AC3E}">
        <p14:creationId xmlns:p14="http://schemas.microsoft.com/office/powerpoint/2010/main" val="104542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8"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n example of a course page case study showing &quot;Disasterville&quot;">
            <a:extLst>
              <a:ext uri="{FF2B5EF4-FFF2-40B4-BE49-F238E27FC236}">
                <a16:creationId xmlns:a16="http://schemas.microsoft.com/office/drawing/2014/main" id="{BAC170C5-9FEC-E442-BF63-61AEB6CAC926}"/>
              </a:ext>
              <a:ext uri="{C183D7F6-B498-43B3-948B-1728B52AA6E4}">
                <adec:decorative xmlns:adec="http://schemas.microsoft.com/office/drawing/2017/decorative" val="0"/>
              </a:ext>
            </a:extLst>
          </p:cNvPr>
          <p:cNvPicPr>
            <a:picLocks noChangeAspect="1"/>
          </p:cNvPicPr>
          <p:nvPr/>
        </p:nvPicPr>
        <p:blipFill rotWithShape="1">
          <a:blip r:embed="rId3"/>
          <a:srcRect l="8955" t="14583" r="24379" b="5832"/>
          <a:stretch/>
        </p:blipFill>
        <p:spPr>
          <a:xfrm>
            <a:off x="1781910" y="210285"/>
            <a:ext cx="8628179" cy="643743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81513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An example of the Active Planning Workbook: Meeting the Emergency Disaster Needs of People with Disabilities ">
            <a:extLst>
              <a:ext uri="{FF2B5EF4-FFF2-40B4-BE49-F238E27FC236}">
                <a16:creationId xmlns:a16="http://schemas.microsoft.com/office/drawing/2014/main" id="{5DE2BF29-2A56-214E-AC96-76837CA0C2CF}"/>
              </a:ext>
            </a:extLst>
          </p:cNvPr>
          <p:cNvPicPr>
            <a:picLocks noChangeAspect="1"/>
          </p:cNvPicPr>
          <p:nvPr/>
        </p:nvPicPr>
        <p:blipFill rotWithShape="1">
          <a:blip r:embed="rId3"/>
          <a:srcRect l="10199" t="18542" r="24436" b="4583"/>
          <a:stretch/>
        </p:blipFill>
        <p:spPr>
          <a:xfrm>
            <a:off x="1639019" y="792956"/>
            <a:ext cx="8764437" cy="5536407"/>
          </a:xfrm>
          <a:prstGeom prst="rect">
            <a:avLst/>
          </a:prstGeom>
        </p:spPr>
      </p:pic>
      <p:sp>
        <p:nvSpPr>
          <p:cNvPr id="4" name="TextBox 3">
            <a:extLst>
              <a:ext uri="{FF2B5EF4-FFF2-40B4-BE49-F238E27FC236}">
                <a16:creationId xmlns:a16="http://schemas.microsoft.com/office/drawing/2014/main" id="{A91D418C-321F-FA41-BC39-BFD4952CA0C5}"/>
              </a:ext>
            </a:extLst>
          </p:cNvPr>
          <p:cNvSpPr txBox="1"/>
          <p:nvPr/>
        </p:nvSpPr>
        <p:spPr>
          <a:xfrm>
            <a:off x="1639019" y="571500"/>
            <a:ext cx="8764437" cy="221456"/>
          </a:xfrm>
          <a:prstGeom prst="rect">
            <a:avLst/>
          </a:prstGeom>
          <a:solidFill>
            <a:schemeClr val="bg1">
              <a:lumMod val="50000"/>
            </a:schemeClr>
          </a:solidFill>
        </p:spPr>
        <p:txBody>
          <a:bodyPr wrap="square" rtlCol="0">
            <a:spAutoFit/>
          </a:bodyPr>
          <a:lstStyle/>
          <a:p>
            <a:endParaRPr lang="en-US"/>
          </a:p>
        </p:txBody>
      </p:sp>
      <p:sp>
        <p:nvSpPr>
          <p:cNvPr id="5" name="TextBox 4">
            <a:extLst>
              <a:ext uri="{FF2B5EF4-FFF2-40B4-BE49-F238E27FC236}">
                <a16:creationId xmlns:a16="http://schemas.microsoft.com/office/drawing/2014/main" id="{DB4CCFD6-F381-024D-97D8-253A815B3C9D}"/>
              </a:ext>
            </a:extLst>
          </p:cNvPr>
          <p:cNvSpPr txBox="1"/>
          <p:nvPr/>
        </p:nvSpPr>
        <p:spPr>
          <a:xfrm>
            <a:off x="1639018" y="6324600"/>
            <a:ext cx="8764437" cy="221456"/>
          </a:xfrm>
          <a:prstGeom prst="rect">
            <a:avLst/>
          </a:prstGeom>
          <a:solidFill>
            <a:schemeClr val="bg1">
              <a:lumMod val="50000"/>
            </a:schemeClr>
          </a:solidFill>
        </p:spPr>
        <p:txBody>
          <a:bodyPr wrap="square" rtlCol="0">
            <a:spAutoFit/>
          </a:bodyPr>
          <a:lstStyle/>
          <a:p>
            <a:endParaRPr lang="en-US"/>
          </a:p>
        </p:txBody>
      </p:sp>
    </p:spTree>
    <p:extLst>
      <p:ext uri="{BB962C8B-B14F-4D97-AF65-F5344CB8AC3E}">
        <p14:creationId xmlns:p14="http://schemas.microsoft.com/office/powerpoint/2010/main" val="36910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E8DC-D224-8144-8A92-BACC8ECCAD5E}"/>
              </a:ext>
            </a:extLst>
          </p:cNvPr>
          <p:cNvSpPr>
            <a:spLocks noGrp="1"/>
          </p:cNvSpPr>
          <p:nvPr>
            <p:ph type="ctrTitle"/>
          </p:nvPr>
        </p:nvSpPr>
        <p:spPr>
          <a:xfrm>
            <a:off x="1524000" y="1927433"/>
            <a:ext cx="9144000" cy="2387600"/>
          </a:xfrm>
        </p:spPr>
        <p:txBody>
          <a:bodyPr>
            <a:normAutofit fontScale="90000"/>
          </a:bodyPr>
          <a:lstStyle/>
          <a:p>
            <a:r>
              <a:rPr lang="en-US" dirty="0"/>
              <a:t>Prepared4ALL Affiliates: Local Disability Organizations Form Action Teams </a:t>
            </a:r>
          </a:p>
        </p:txBody>
      </p:sp>
    </p:spTree>
    <p:extLst>
      <p:ext uri="{BB962C8B-B14F-4D97-AF65-F5344CB8AC3E}">
        <p14:creationId xmlns:p14="http://schemas.microsoft.com/office/powerpoint/2010/main" val="1888685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7B1E-DC6A-8D40-BC73-6EE7639FCF9E}"/>
              </a:ext>
            </a:extLst>
          </p:cNvPr>
          <p:cNvSpPr>
            <a:spLocks noGrp="1"/>
          </p:cNvSpPr>
          <p:nvPr>
            <p:ph type="title"/>
          </p:nvPr>
        </p:nvSpPr>
        <p:spPr>
          <a:xfrm>
            <a:off x="4659086" y="46699"/>
            <a:ext cx="7410348" cy="1325563"/>
          </a:xfrm>
        </p:spPr>
        <p:txBody>
          <a:bodyPr>
            <a:normAutofit fontScale="90000"/>
          </a:bodyPr>
          <a:lstStyle/>
          <a:p>
            <a:pPr algn="ctr"/>
            <a:r>
              <a:rPr lang="en-US" sz="4000" dirty="0"/>
              <a:t>			</a:t>
            </a:r>
            <a:br>
              <a:rPr lang="en-US" sz="4000" dirty="0"/>
            </a:br>
            <a:r>
              <a:rPr lang="en-US" sz="4000" b="1" dirty="0">
                <a:cs typeface="Calibri Light"/>
              </a:rPr>
              <a:t>Prepared4ALL </a:t>
            </a:r>
            <a:br>
              <a:rPr lang="en-US" sz="4000" b="1" dirty="0">
                <a:cs typeface="Calibri Light"/>
              </a:rPr>
            </a:br>
            <a:r>
              <a:rPr lang="en-US" sz="4000" dirty="0"/>
              <a:t>Local Disability Organization </a:t>
            </a:r>
            <a:br>
              <a:rPr lang="en-US" sz="4000" dirty="0"/>
            </a:br>
            <a:r>
              <a:rPr lang="en-US" sz="4000" dirty="0"/>
              <a:t>Chapters/Affiliates roles:</a:t>
            </a:r>
          </a:p>
        </p:txBody>
      </p:sp>
      <p:sp>
        <p:nvSpPr>
          <p:cNvPr id="3" name="Content Placeholder 2">
            <a:extLst>
              <a:ext uri="{FF2B5EF4-FFF2-40B4-BE49-F238E27FC236}">
                <a16:creationId xmlns:a16="http://schemas.microsoft.com/office/drawing/2014/main" id="{B3462E97-B2FF-9F43-8241-CB3D4BE14541}"/>
              </a:ext>
            </a:extLst>
          </p:cNvPr>
          <p:cNvSpPr>
            <a:spLocks noGrp="1"/>
          </p:cNvSpPr>
          <p:nvPr>
            <p:ph idx="1"/>
          </p:nvPr>
        </p:nvSpPr>
        <p:spPr>
          <a:xfrm>
            <a:off x="838200" y="2130425"/>
            <a:ext cx="10515600" cy="4351338"/>
          </a:xfrm>
        </p:spPr>
        <p:txBody>
          <a:bodyPr>
            <a:normAutofit/>
          </a:bodyPr>
          <a:lstStyle/>
          <a:p>
            <a:r>
              <a:rPr lang="en-US" dirty="0"/>
              <a:t>Increase emergency preparedness knowledge and self-efficacy</a:t>
            </a:r>
          </a:p>
          <a:p>
            <a:r>
              <a:rPr lang="en-US" dirty="0"/>
              <a:t>Form </a:t>
            </a:r>
            <a:r>
              <a:rPr lang="en-US" i="1" dirty="0"/>
              <a:t>Action Teams </a:t>
            </a:r>
            <a:r>
              <a:rPr lang="en-US" dirty="0"/>
              <a:t>with other community-based organizations</a:t>
            </a:r>
          </a:p>
          <a:p>
            <a:r>
              <a:rPr lang="en-US" dirty="0"/>
              <a:t>Learn new collaboration and problem-solving strategies</a:t>
            </a:r>
          </a:p>
          <a:p>
            <a:r>
              <a:rPr lang="en-US" dirty="0"/>
              <a:t>Identify and connect with local emergency planning efforts</a:t>
            </a:r>
          </a:p>
          <a:p>
            <a:r>
              <a:rPr lang="en-US" dirty="0"/>
              <a:t>Build partnerships with local emergency and public health preparedness planners</a:t>
            </a:r>
          </a:p>
          <a:p>
            <a:r>
              <a:rPr lang="en-US" dirty="0"/>
              <a:t>Expand their networks</a:t>
            </a:r>
          </a:p>
          <a:p>
            <a:r>
              <a:rPr lang="en-US" dirty="0"/>
              <a:t>Strengthen community outreach and expand recognition</a:t>
            </a:r>
          </a:p>
          <a:p>
            <a:pPr marL="0" indent="0">
              <a:buNone/>
            </a:pPr>
            <a:endParaRPr lang="en-US" dirty="0"/>
          </a:p>
        </p:txBody>
      </p:sp>
      <p:sp>
        <p:nvSpPr>
          <p:cNvPr id="4" name="Rectangle: Rounded Corners 5">
            <a:extLst>
              <a:ext uri="{FF2B5EF4-FFF2-40B4-BE49-F238E27FC236}">
                <a16:creationId xmlns:a16="http://schemas.microsoft.com/office/drawing/2014/main" id="{FD669139-FF14-7342-B809-BB88F6A7A427}"/>
              </a:ext>
            </a:extLst>
          </p:cNvPr>
          <p:cNvSpPr/>
          <p:nvPr/>
        </p:nvSpPr>
        <p:spPr>
          <a:xfrm>
            <a:off x="122566" y="231092"/>
            <a:ext cx="2015275" cy="136785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a:p>
            <a:pPr algn="ctr"/>
            <a:r>
              <a:rPr lang="en-US" sz="2400" b="1" dirty="0">
                <a:solidFill>
                  <a:schemeClr val="bg1"/>
                </a:solidFill>
              </a:rPr>
              <a:t>Town Halls</a:t>
            </a:r>
            <a:br>
              <a:rPr lang="en-US" dirty="0">
                <a:solidFill>
                  <a:schemeClr val="bg1"/>
                </a:solidFill>
              </a:rPr>
            </a:br>
            <a:r>
              <a:rPr lang="en-US" dirty="0">
                <a:solidFill>
                  <a:schemeClr val="bg1"/>
                </a:solidFill>
              </a:rPr>
              <a:t>Local Disability Org Affiliates</a:t>
            </a:r>
          </a:p>
          <a:p>
            <a:pPr algn="ctr"/>
            <a:endParaRPr lang="en-US" dirty="0"/>
          </a:p>
        </p:txBody>
      </p:sp>
      <p:sp>
        <p:nvSpPr>
          <p:cNvPr id="5" name="Rectangle: Rounded Corners 38">
            <a:extLst>
              <a:ext uri="{FF2B5EF4-FFF2-40B4-BE49-F238E27FC236}">
                <a16:creationId xmlns:a16="http://schemas.microsoft.com/office/drawing/2014/main" id="{562E52F7-1830-C741-B825-5B1F856F7009}"/>
              </a:ext>
            </a:extLst>
          </p:cNvPr>
          <p:cNvSpPr/>
          <p:nvPr/>
        </p:nvSpPr>
        <p:spPr>
          <a:xfrm>
            <a:off x="2284797" y="248568"/>
            <a:ext cx="2015275" cy="1316756"/>
          </a:xfrm>
          <a:prstGeom prst="roundRect">
            <a:avLst/>
          </a:prstGeom>
          <a:solidFill>
            <a:srgbClr val="6B08BC"/>
          </a:solidFill>
          <a:ln>
            <a:solidFill>
              <a:srgbClr val="6B08B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r>
              <a:rPr lang="en-US" b="1" dirty="0"/>
            </a:br>
            <a:r>
              <a:rPr lang="en-US" sz="2000" b="1" dirty="0"/>
              <a:t>Local Prepared4ALL Action Teams </a:t>
            </a:r>
            <a:r>
              <a:rPr lang="en-US" b="1" dirty="0"/>
              <a:t>(Collaboration)</a:t>
            </a:r>
          </a:p>
          <a:p>
            <a:pPr algn="ctr"/>
            <a:endParaRPr lang="en-US" dirty="0"/>
          </a:p>
        </p:txBody>
      </p:sp>
      <p:pic>
        <p:nvPicPr>
          <p:cNvPr id="6" name="Content Placeholder 6" descr="Prepared4ALL project logo with 3 people sitting at a team and saying &quot;Prepared4ALL.&quot;">
            <a:extLst>
              <a:ext uri="{FF2B5EF4-FFF2-40B4-BE49-F238E27FC236}">
                <a16:creationId xmlns:a16="http://schemas.microsoft.com/office/drawing/2014/main" id="{1B8E47C5-20C6-4F97-B7A4-84A5FFB77B94}"/>
              </a:ext>
            </a:extLst>
          </p:cNvPr>
          <p:cNvPicPr>
            <a:picLocks noChangeAspect="1"/>
          </p:cNvPicPr>
          <p:nvPr/>
        </p:nvPicPr>
        <p:blipFill rotWithShape="1">
          <a:blip r:embed="rId3">
            <a:extLst>
              <a:ext uri="{28A0092B-C50C-407E-A947-70E740481C1C}">
                <a14:useLocalDpi xmlns:a14="http://schemas.microsoft.com/office/drawing/2010/main" val="0"/>
              </a:ext>
            </a:extLst>
          </a:blip>
          <a:srcRect l="24007" t="14298" r="24349" b="15870"/>
          <a:stretch/>
        </p:blipFill>
        <p:spPr>
          <a:xfrm>
            <a:off x="10453038" y="4884516"/>
            <a:ext cx="1424934" cy="1926785"/>
          </a:xfrm>
          <a:prstGeom prst="rect">
            <a:avLst/>
          </a:prstGeom>
        </p:spPr>
      </p:pic>
    </p:spTree>
    <p:extLst>
      <p:ext uri="{BB962C8B-B14F-4D97-AF65-F5344CB8AC3E}">
        <p14:creationId xmlns:p14="http://schemas.microsoft.com/office/powerpoint/2010/main" val="345137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UCD - Logos for Download">
            <a:extLst>
              <a:ext uri="{FF2B5EF4-FFF2-40B4-BE49-F238E27FC236}">
                <a16:creationId xmlns:a16="http://schemas.microsoft.com/office/drawing/2014/main" id="{52B155AF-80CB-4DB8-815C-DB838FCB5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17" y="6381568"/>
            <a:ext cx="1359566" cy="353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A5C3EF6-2EC8-4C45-B5E2-D1D0B28D8B25}"/>
              </a:ext>
            </a:extLst>
          </p:cNvPr>
          <p:cNvPicPr>
            <a:picLocks noChangeAspect="1"/>
          </p:cNvPicPr>
          <p:nvPr/>
        </p:nvPicPr>
        <p:blipFill>
          <a:blip r:embed="rId4"/>
          <a:stretch>
            <a:fillRect/>
          </a:stretch>
        </p:blipFill>
        <p:spPr>
          <a:xfrm>
            <a:off x="11111954" y="6044300"/>
            <a:ext cx="964102" cy="690755"/>
          </a:xfrm>
          <a:prstGeom prst="rect">
            <a:avLst/>
          </a:prstGeom>
        </p:spPr>
      </p:pic>
      <p:pic>
        <p:nvPicPr>
          <p:cNvPr id="6" name="Picture 5" descr="Several words in different sizes all pressed together. Words such as healthcare, innovation, empower, live, support, work, dignity and quality.">
            <a:extLst>
              <a:ext uri="{FF2B5EF4-FFF2-40B4-BE49-F238E27FC236}">
                <a16:creationId xmlns:a16="http://schemas.microsoft.com/office/drawing/2014/main" id="{C2C6AF05-FDCC-4C64-B0CC-31B634AF0CDD}"/>
              </a:ext>
            </a:extLst>
          </p:cNvPr>
          <p:cNvPicPr>
            <a:picLocks noChangeAspect="1"/>
          </p:cNvPicPr>
          <p:nvPr/>
        </p:nvPicPr>
        <p:blipFill>
          <a:blip r:embed="rId5"/>
          <a:stretch>
            <a:fillRect/>
          </a:stretch>
        </p:blipFill>
        <p:spPr>
          <a:xfrm>
            <a:off x="2157413" y="1014688"/>
            <a:ext cx="8865314" cy="5638071"/>
          </a:xfrm>
          <a:prstGeom prst="rect">
            <a:avLst/>
          </a:prstGeom>
        </p:spPr>
      </p:pic>
      <p:sp>
        <p:nvSpPr>
          <p:cNvPr id="2" name="Rectangle 1">
            <a:extLst>
              <a:ext uri="{FF2B5EF4-FFF2-40B4-BE49-F238E27FC236}">
                <a16:creationId xmlns:a16="http://schemas.microsoft.com/office/drawing/2014/main" id="{D547122F-AB2E-9A48-B4B2-E7F2E47CCCCC}"/>
              </a:ext>
            </a:extLst>
          </p:cNvPr>
          <p:cNvSpPr/>
          <p:nvPr/>
        </p:nvSpPr>
        <p:spPr>
          <a:xfrm>
            <a:off x="1800225" y="205240"/>
            <a:ext cx="9222501" cy="707886"/>
          </a:xfrm>
          <a:prstGeom prst="rect">
            <a:avLst/>
          </a:prstGeom>
        </p:spPr>
        <p:txBody>
          <a:bodyPr wrap="square">
            <a:spAutoFit/>
          </a:bodyPr>
          <a:lstStyle/>
          <a:p>
            <a:pPr algn="ctr"/>
            <a:r>
              <a:rPr lang="en-US" sz="4000" dirty="0"/>
              <a:t>Connecting to Mission &amp; Vision </a:t>
            </a:r>
          </a:p>
        </p:txBody>
      </p:sp>
    </p:spTree>
    <p:extLst>
      <p:ext uri="{BB962C8B-B14F-4D97-AF65-F5344CB8AC3E}">
        <p14:creationId xmlns:p14="http://schemas.microsoft.com/office/powerpoint/2010/main" val="427357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3965-FD31-4F45-ADDD-37E5E7D8B072}"/>
              </a:ext>
            </a:extLst>
          </p:cNvPr>
          <p:cNvSpPr>
            <a:spLocks noGrp="1"/>
          </p:cNvSpPr>
          <p:nvPr>
            <p:ph type="title"/>
          </p:nvPr>
        </p:nvSpPr>
        <p:spPr/>
        <p:txBody>
          <a:bodyPr/>
          <a:lstStyle/>
          <a:p>
            <a:r>
              <a:rPr lang="en-US"/>
              <a:t>Getting Started – Outreach Guide </a:t>
            </a:r>
          </a:p>
        </p:txBody>
      </p:sp>
      <p:sp>
        <p:nvSpPr>
          <p:cNvPr id="3" name="Content Placeholder 2">
            <a:extLst>
              <a:ext uri="{FF2B5EF4-FFF2-40B4-BE49-F238E27FC236}">
                <a16:creationId xmlns:a16="http://schemas.microsoft.com/office/drawing/2014/main" id="{7E03858A-0D49-467A-A000-14DC3DB96F52}"/>
              </a:ext>
            </a:extLst>
          </p:cNvPr>
          <p:cNvSpPr>
            <a:spLocks noGrp="1"/>
          </p:cNvSpPr>
          <p:nvPr>
            <p:ph idx="1"/>
          </p:nvPr>
        </p:nvSpPr>
        <p:spPr>
          <a:xfrm>
            <a:off x="838200" y="1632671"/>
            <a:ext cx="10515600" cy="4524938"/>
          </a:xfrm>
        </p:spPr>
        <p:txBody>
          <a:bodyPr vert="horz" lIns="91440" tIns="45720" rIns="91440" bIns="45720" rtlCol="0" anchor="t">
            <a:normAutofit fontScale="92500" lnSpcReduction="10000"/>
          </a:bodyPr>
          <a:lstStyle/>
          <a:p>
            <a:r>
              <a:rPr lang="en-US" dirty="0"/>
              <a:t>Ready to use resources to begin making outreach to your local emergency managers and public health professionals </a:t>
            </a:r>
            <a:r>
              <a:rPr lang="en-US" dirty="0">
                <a:solidFill>
                  <a:schemeClr val="accent1"/>
                </a:solidFill>
                <a:hlinkClick r:id="" action="ppaction://noaction">
                  <a:extLst>
                    <a:ext uri="{A12FA001-AC4F-418D-AE19-62706E023703}">
                      <ahyp:hlinkClr xmlns:ahyp="http://schemas.microsoft.com/office/drawing/2018/hyperlinkcolor" val="tx"/>
                    </a:ext>
                  </a:extLst>
                </a:hlinkClick>
              </a:rPr>
              <a:t>http://bit.ly/AffiliatePitchKit</a:t>
            </a:r>
            <a:endParaRPr lang="en-US" dirty="0">
              <a:solidFill>
                <a:schemeClr val="accent1"/>
              </a:solidFill>
              <a:cs typeface="Calibri" panose="020F0502020204030204"/>
              <a:hlinkClick r:id="" action="ppaction://noaction">
                <a:extLst>
                  <a:ext uri="{A12FA001-AC4F-418D-AE19-62706E023703}">
                    <ahyp:hlinkClr xmlns:ahyp="http://schemas.microsoft.com/office/drawing/2018/hyperlinkcolor" val="tx"/>
                  </a:ext>
                </a:extLst>
              </a:hlinkClick>
            </a:endParaRPr>
          </a:p>
          <a:p>
            <a:pPr marL="514350" indent="-514350">
              <a:buFont typeface="+mj-lt"/>
              <a:buAutoNum type="arabicPeriod"/>
            </a:pPr>
            <a:r>
              <a:rPr lang="en-US" dirty="0"/>
              <a:t>Local Outreach One-Pager</a:t>
            </a:r>
          </a:p>
          <a:p>
            <a:pPr marL="514350" indent="-514350">
              <a:buFont typeface="+mj-lt"/>
              <a:buAutoNum type="arabicPeriod"/>
            </a:pPr>
            <a:r>
              <a:rPr lang="en-US" dirty="0"/>
              <a:t>Elevator Pitch</a:t>
            </a:r>
          </a:p>
          <a:p>
            <a:pPr marL="514350" indent="-514350">
              <a:buFont typeface="+mj-lt"/>
              <a:buAutoNum type="arabicPeriod"/>
            </a:pPr>
            <a:r>
              <a:rPr lang="en-US" dirty="0"/>
              <a:t>Outreach Telephone Guide</a:t>
            </a:r>
          </a:p>
          <a:p>
            <a:pPr marL="514350" indent="-514350">
              <a:buFont typeface="+mj-lt"/>
              <a:buAutoNum type="arabicPeriod"/>
            </a:pPr>
            <a:r>
              <a:rPr lang="en-US" dirty="0"/>
              <a:t>Talking Points for Engagement</a:t>
            </a:r>
          </a:p>
          <a:p>
            <a:pPr marL="514350" indent="-514350">
              <a:buFont typeface="+mj-lt"/>
              <a:buAutoNum type="arabicPeriod"/>
            </a:pPr>
            <a:r>
              <a:rPr lang="en-US" dirty="0"/>
              <a:t>Finding your Local Emergency Planning Agencies</a:t>
            </a:r>
          </a:p>
          <a:p>
            <a:pPr marL="514350" indent="-514350">
              <a:buFont typeface="+mj-lt"/>
              <a:buAutoNum type="arabicPeriod"/>
            </a:pPr>
            <a:r>
              <a:rPr lang="en-US" dirty="0"/>
              <a:t>Organizational Strengths Assessment</a:t>
            </a:r>
          </a:p>
          <a:p>
            <a:pPr marL="514350" indent="-514350">
              <a:buFont typeface="+mj-lt"/>
              <a:buAutoNum type="arabicPeriod"/>
            </a:pPr>
            <a:r>
              <a:rPr lang="en-US" dirty="0"/>
              <a:t>Communication Toolkit</a:t>
            </a:r>
          </a:p>
          <a:p>
            <a:pPr marL="514350" indent="-514350">
              <a:buFont typeface="+mj-lt"/>
              <a:buAutoNum type="arabicPeriod"/>
            </a:pPr>
            <a:r>
              <a:rPr lang="en-US" dirty="0"/>
              <a:t>Resources &amp; Referral Links</a:t>
            </a:r>
          </a:p>
          <a:p>
            <a:endParaRPr lang="en-US" dirty="0">
              <a:solidFill>
                <a:schemeClr val="accent1"/>
              </a:solidFill>
            </a:endParaRPr>
          </a:p>
          <a:p>
            <a:endParaRPr lang="en-US" dirty="0">
              <a:solidFill>
                <a:schemeClr val="accent1"/>
              </a:solidFill>
            </a:endParaRPr>
          </a:p>
          <a:p>
            <a:endParaRPr lang="en-US" dirty="0"/>
          </a:p>
        </p:txBody>
      </p:sp>
      <p:pic>
        <p:nvPicPr>
          <p:cNvPr id="4" name="Picture 2" descr="AUCD - Logos for Download">
            <a:extLst>
              <a:ext uri="{FF2B5EF4-FFF2-40B4-BE49-F238E27FC236}">
                <a16:creationId xmlns:a16="http://schemas.microsoft.com/office/drawing/2014/main" id="{C827C30F-5484-4824-B410-C7A33ED83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17" y="6381568"/>
            <a:ext cx="1359566" cy="353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2BCB25-4E6F-4EDC-8A75-D6C87FDAD8CC}"/>
              </a:ext>
            </a:extLst>
          </p:cNvPr>
          <p:cNvPicPr>
            <a:picLocks noChangeAspect="1"/>
          </p:cNvPicPr>
          <p:nvPr/>
        </p:nvPicPr>
        <p:blipFill>
          <a:blip r:embed="rId4"/>
          <a:stretch>
            <a:fillRect/>
          </a:stretch>
        </p:blipFill>
        <p:spPr>
          <a:xfrm>
            <a:off x="11111954" y="6044300"/>
            <a:ext cx="964102" cy="690755"/>
          </a:xfrm>
          <a:prstGeom prst="rect">
            <a:avLst/>
          </a:prstGeom>
        </p:spPr>
      </p:pic>
    </p:spTree>
    <p:extLst>
      <p:ext uri="{BB962C8B-B14F-4D97-AF65-F5344CB8AC3E}">
        <p14:creationId xmlns:p14="http://schemas.microsoft.com/office/powerpoint/2010/main" val="264890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3444-27CF-4E20-B535-9395569478ED}"/>
              </a:ext>
            </a:extLst>
          </p:cNvPr>
          <p:cNvSpPr>
            <a:spLocks noGrp="1"/>
          </p:cNvSpPr>
          <p:nvPr>
            <p:ph type="title"/>
          </p:nvPr>
        </p:nvSpPr>
        <p:spPr>
          <a:xfrm>
            <a:off x="405305" y="2766218"/>
            <a:ext cx="4913376" cy="1325563"/>
          </a:xfrm>
        </p:spPr>
        <p:txBody>
          <a:bodyPr/>
          <a:lstStyle/>
          <a:p>
            <a:r>
              <a:rPr lang="en-US"/>
              <a:t>Communication Toolkit</a:t>
            </a:r>
          </a:p>
        </p:txBody>
      </p:sp>
      <p:pic>
        <p:nvPicPr>
          <p:cNvPr id="4" name="Picture 2" descr="AUCD - Logos for Download">
            <a:extLst>
              <a:ext uri="{FF2B5EF4-FFF2-40B4-BE49-F238E27FC236}">
                <a16:creationId xmlns:a16="http://schemas.microsoft.com/office/drawing/2014/main" id="{A897FBE9-FA26-430F-8408-E217BF52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17" y="6381568"/>
            <a:ext cx="1359566" cy="353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866284-7738-43B4-BB5A-8238CA7CC383}"/>
              </a:ext>
            </a:extLst>
          </p:cNvPr>
          <p:cNvPicPr>
            <a:picLocks noChangeAspect="1"/>
          </p:cNvPicPr>
          <p:nvPr/>
        </p:nvPicPr>
        <p:blipFill>
          <a:blip r:embed="rId4"/>
          <a:stretch>
            <a:fillRect/>
          </a:stretch>
        </p:blipFill>
        <p:spPr>
          <a:xfrm>
            <a:off x="11111954" y="6044300"/>
            <a:ext cx="964102" cy="690755"/>
          </a:xfrm>
          <a:prstGeom prst="rect">
            <a:avLst/>
          </a:prstGeom>
        </p:spPr>
      </p:pic>
      <p:pic>
        <p:nvPicPr>
          <p:cNvPr id="3" name="Picture 2" descr="A screenshot of the Prepared4All Communication Toolkit including Key Messages and Social Media posts.">
            <a:extLst>
              <a:ext uri="{FF2B5EF4-FFF2-40B4-BE49-F238E27FC236}">
                <a16:creationId xmlns:a16="http://schemas.microsoft.com/office/drawing/2014/main" id="{BC27E128-8B80-4BFE-A89C-D4D758BB13CE}"/>
              </a:ext>
            </a:extLst>
          </p:cNvPr>
          <p:cNvPicPr>
            <a:picLocks noChangeAspect="1"/>
          </p:cNvPicPr>
          <p:nvPr/>
        </p:nvPicPr>
        <p:blipFill>
          <a:blip r:embed="rId5"/>
          <a:stretch>
            <a:fillRect/>
          </a:stretch>
        </p:blipFill>
        <p:spPr>
          <a:xfrm>
            <a:off x="4650796" y="176339"/>
            <a:ext cx="6248280" cy="6638798"/>
          </a:xfrm>
          <a:prstGeom prst="rect">
            <a:avLst/>
          </a:prstGeom>
          <a:ln>
            <a:solidFill>
              <a:schemeClr val="tx1"/>
            </a:solidFill>
          </a:ln>
        </p:spPr>
      </p:pic>
    </p:spTree>
    <p:extLst>
      <p:ext uri="{BB962C8B-B14F-4D97-AF65-F5344CB8AC3E}">
        <p14:creationId xmlns:p14="http://schemas.microsoft.com/office/powerpoint/2010/main" val="3203070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3444-27CF-4E20-B535-9395569478ED}"/>
              </a:ext>
            </a:extLst>
          </p:cNvPr>
          <p:cNvSpPr>
            <a:spLocks noGrp="1"/>
          </p:cNvSpPr>
          <p:nvPr>
            <p:ph type="title"/>
          </p:nvPr>
        </p:nvSpPr>
        <p:spPr>
          <a:xfrm>
            <a:off x="481584" y="2638202"/>
            <a:ext cx="4309872" cy="1325563"/>
          </a:xfrm>
        </p:spPr>
        <p:txBody>
          <a:bodyPr>
            <a:normAutofit fontScale="90000"/>
          </a:bodyPr>
          <a:lstStyle/>
          <a:p>
            <a:r>
              <a:rPr lang="en-US" dirty="0"/>
              <a:t>Finding Your Local Emergency Planning Agencies</a:t>
            </a:r>
          </a:p>
        </p:txBody>
      </p:sp>
      <p:pic>
        <p:nvPicPr>
          <p:cNvPr id="4" name="Picture 2" descr="AUCD - Logos for Download">
            <a:extLst>
              <a:ext uri="{FF2B5EF4-FFF2-40B4-BE49-F238E27FC236}">
                <a16:creationId xmlns:a16="http://schemas.microsoft.com/office/drawing/2014/main" id="{A897FBE9-FA26-430F-8408-E217BF52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17" y="6381568"/>
            <a:ext cx="1359566" cy="353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866284-7738-43B4-BB5A-8238CA7CC383}"/>
              </a:ext>
            </a:extLst>
          </p:cNvPr>
          <p:cNvPicPr>
            <a:picLocks noChangeAspect="1"/>
          </p:cNvPicPr>
          <p:nvPr/>
        </p:nvPicPr>
        <p:blipFill>
          <a:blip r:embed="rId4"/>
          <a:stretch>
            <a:fillRect/>
          </a:stretch>
        </p:blipFill>
        <p:spPr>
          <a:xfrm>
            <a:off x="11111954" y="6044300"/>
            <a:ext cx="964102" cy="690755"/>
          </a:xfrm>
          <a:prstGeom prst="rect">
            <a:avLst/>
          </a:prstGeom>
        </p:spPr>
      </p:pic>
      <p:pic>
        <p:nvPicPr>
          <p:cNvPr id="3" name="Picture 2" descr="An example page on finding your local emergency planning agencies.">
            <a:extLst>
              <a:ext uri="{FF2B5EF4-FFF2-40B4-BE49-F238E27FC236}">
                <a16:creationId xmlns:a16="http://schemas.microsoft.com/office/drawing/2014/main" id="{C8A6798E-CB9A-4737-9363-1BFAA59A325B}"/>
              </a:ext>
            </a:extLst>
          </p:cNvPr>
          <p:cNvPicPr>
            <a:picLocks noChangeAspect="1"/>
          </p:cNvPicPr>
          <p:nvPr/>
        </p:nvPicPr>
        <p:blipFill>
          <a:blip r:embed="rId5"/>
          <a:stretch>
            <a:fillRect/>
          </a:stretch>
        </p:blipFill>
        <p:spPr>
          <a:xfrm>
            <a:off x="5020057" y="1"/>
            <a:ext cx="5961888" cy="6735054"/>
          </a:xfrm>
          <a:prstGeom prst="rect">
            <a:avLst/>
          </a:prstGeom>
          <a:ln>
            <a:solidFill>
              <a:schemeClr val="tx1"/>
            </a:solidFill>
          </a:ln>
        </p:spPr>
      </p:pic>
    </p:spTree>
    <p:extLst>
      <p:ext uri="{BB962C8B-B14F-4D97-AF65-F5344CB8AC3E}">
        <p14:creationId xmlns:p14="http://schemas.microsoft.com/office/powerpoint/2010/main" val="2100051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3444-27CF-4E20-B535-9395569478ED}"/>
              </a:ext>
            </a:extLst>
          </p:cNvPr>
          <p:cNvSpPr>
            <a:spLocks noGrp="1"/>
          </p:cNvSpPr>
          <p:nvPr>
            <p:ph type="title"/>
          </p:nvPr>
        </p:nvSpPr>
        <p:spPr>
          <a:xfrm>
            <a:off x="463296" y="2766218"/>
            <a:ext cx="4629912" cy="1325563"/>
          </a:xfrm>
        </p:spPr>
        <p:txBody>
          <a:bodyPr/>
          <a:lstStyle/>
          <a:p>
            <a:r>
              <a:rPr lang="en-US" dirty="0"/>
              <a:t>Resources &amp; Referral Links</a:t>
            </a:r>
          </a:p>
        </p:txBody>
      </p:sp>
      <p:pic>
        <p:nvPicPr>
          <p:cNvPr id="4" name="Picture 2" descr="AUCD - Logos for Download">
            <a:extLst>
              <a:ext uri="{FF2B5EF4-FFF2-40B4-BE49-F238E27FC236}">
                <a16:creationId xmlns:a16="http://schemas.microsoft.com/office/drawing/2014/main" id="{A897FBE9-FA26-430F-8408-E217BF52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17" y="6381568"/>
            <a:ext cx="1359566" cy="353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866284-7738-43B4-BB5A-8238CA7CC383}"/>
              </a:ext>
            </a:extLst>
          </p:cNvPr>
          <p:cNvPicPr>
            <a:picLocks noChangeAspect="1"/>
          </p:cNvPicPr>
          <p:nvPr/>
        </p:nvPicPr>
        <p:blipFill>
          <a:blip r:embed="rId4"/>
          <a:stretch>
            <a:fillRect/>
          </a:stretch>
        </p:blipFill>
        <p:spPr>
          <a:xfrm>
            <a:off x="11111954" y="6044300"/>
            <a:ext cx="964102" cy="690755"/>
          </a:xfrm>
          <a:prstGeom prst="rect">
            <a:avLst/>
          </a:prstGeom>
        </p:spPr>
      </p:pic>
      <p:pic>
        <p:nvPicPr>
          <p:cNvPr id="6" name="Picture 5" descr="A screenshot of a spreadsheet with different effective communication services. ">
            <a:extLst>
              <a:ext uri="{FF2B5EF4-FFF2-40B4-BE49-F238E27FC236}">
                <a16:creationId xmlns:a16="http://schemas.microsoft.com/office/drawing/2014/main" id="{63F519D6-E07B-4A0B-82E3-5F8881E3BF2F}"/>
              </a:ext>
            </a:extLst>
          </p:cNvPr>
          <p:cNvPicPr>
            <a:picLocks noChangeAspect="1"/>
          </p:cNvPicPr>
          <p:nvPr/>
        </p:nvPicPr>
        <p:blipFill>
          <a:blip r:embed="rId5"/>
          <a:stretch>
            <a:fillRect/>
          </a:stretch>
        </p:blipFill>
        <p:spPr>
          <a:xfrm>
            <a:off x="3825263" y="1143000"/>
            <a:ext cx="7903441" cy="4116375"/>
          </a:xfrm>
          <a:prstGeom prst="rect">
            <a:avLst/>
          </a:prstGeom>
          <a:ln>
            <a:solidFill>
              <a:schemeClr val="tx1"/>
            </a:solidFill>
          </a:ln>
        </p:spPr>
      </p:pic>
    </p:spTree>
    <p:extLst>
      <p:ext uri="{BB962C8B-B14F-4D97-AF65-F5344CB8AC3E}">
        <p14:creationId xmlns:p14="http://schemas.microsoft.com/office/powerpoint/2010/main" val="144662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A655-DCF2-6D45-9243-53B124C853E0}"/>
              </a:ext>
            </a:extLst>
          </p:cNvPr>
          <p:cNvSpPr>
            <a:spLocks noGrp="1"/>
          </p:cNvSpPr>
          <p:nvPr>
            <p:ph type="ctrTitle"/>
          </p:nvPr>
        </p:nvSpPr>
        <p:spPr/>
        <p:txBody>
          <a:bodyPr>
            <a:normAutofit fontScale="90000"/>
          </a:bodyPr>
          <a:lstStyle/>
          <a:p>
            <a:r>
              <a:rPr lang="en-US" dirty="0"/>
              <a:t>Disability Inclusion Coaches:  Training, Research, &amp; Practice</a:t>
            </a:r>
          </a:p>
        </p:txBody>
      </p:sp>
    </p:spTree>
    <p:extLst>
      <p:ext uri="{BB962C8B-B14F-4D97-AF65-F5344CB8AC3E}">
        <p14:creationId xmlns:p14="http://schemas.microsoft.com/office/powerpoint/2010/main" val="96331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E721-3E5C-4DF8-9E4A-C6ABFE16AA8D}"/>
              </a:ext>
            </a:extLst>
          </p:cNvPr>
          <p:cNvSpPr>
            <a:spLocks noGrp="1"/>
          </p:cNvSpPr>
          <p:nvPr>
            <p:ph type="title"/>
          </p:nvPr>
        </p:nvSpPr>
        <p:spPr>
          <a:xfrm>
            <a:off x="4398380" y="365126"/>
            <a:ext cx="6955420" cy="1012262"/>
          </a:xfrm>
        </p:spPr>
        <p:txBody>
          <a:bodyPr/>
          <a:lstStyle/>
          <a:p>
            <a:r>
              <a:rPr lang="en-US" b="1">
                <a:latin typeface="+mn-lt"/>
                <a:cs typeface="Calibri Light"/>
              </a:rPr>
              <a:t>Prepared4ALL</a:t>
            </a:r>
            <a:r>
              <a:rPr lang="en-US">
                <a:cs typeface="Calibri Light"/>
              </a:rPr>
              <a:t> </a:t>
            </a:r>
            <a:endParaRPr lang="en-US"/>
          </a:p>
        </p:txBody>
      </p:sp>
      <p:sp>
        <p:nvSpPr>
          <p:cNvPr id="3" name="Content Placeholder 2">
            <a:extLst>
              <a:ext uri="{FF2B5EF4-FFF2-40B4-BE49-F238E27FC236}">
                <a16:creationId xmlns:a16="http://schemas.microsoft.com/office/drawing/2014/main" id="{ECD76459-0F2E-4556-A62D-C09D2FEBBABF}"/>
              </a:ext>
            </a:extLst>
          </p:cNvPr>
          <p:cNvSpPr>
            <a:spLocks noGrp="1"/>
          </p:cNvSpPr>
          <p:nvPr>
            <p:ph idx="1"/>
          </p:nvPr>
        </p:nvSpPr>
        <p:spPr>
          <a:xfrm>
            <a:off x="838200" y="1481559"/>
            <a:ext cx="10736484" cy="4695404"/>
          </a:xfrm>
        </p:spPr>
        <p:txBody>
          <a:bodyPr vert="horz" lIns="91440" tIns="45720" rIns="91440" bIns="45720" rtlCol="0" anchor="t">
            <a:normAutofit/>
          </a:bodyPr>
          <a:lstStyle/>
          <a:p>
            <a:pPr fontAlgn="base"/>
            <a:r>
              <a:rPr lang="en-US" b="1" dirty="0"/>
              <a:t>Mission</a:t>
            </a:r>
            <a:r>
              <a:rPr lang="en-US" dirty="0"/>
              <a:t>: Capacity-building for local disability organizations to develop relationships with local government to increase disability inclusion in emergency and public health preparedness </a:t>
            </a:r>
            <a:r>
              <a:rPr lang="en-US" b="1" i="1" dirty="0"/>
              <a:t>planning</a:t>
            </a:r>
            <a:r>
              <a:rPr lang="en-US" dirty="0"/>
              <a:t> </a:t>
            </a:r>
          </a:p>
          <a:p>
            <a:pPr marL="0" indent="0">
              <a:buNone/>
            </a:pPr>
            <a:endParaRPr lang="en-US" dirty="0">
              <a:cs typeface="Calibri"/>
            </a:endParaRPr>
          </a:p>
          <a:p>
            <a:pPr fontAlgn="base"/>
            <a:r>
              <a:rPr lang="en-US" b="1" dirty="0"/>
              <a:t>Primary audience</a:t>
            </a:r>
            <a:r>
              <a:rPr lang="en-US" dirty="0"/>
              <a:t>: Disability organizations​</a:t>
            </a:r>
            <a:endParaRPr lang="en-US" dirty="0">
              <a:cs typeface="Calibri"/>
            </a:endParaRPr>
          </a:p>
          <a:p>
            <a:pPr lvl="1" fontAlgn="base"/>
            <a:r>
              <a:rPr lang="en-US" sz="2800" dirty="0"/>
              <a:t>Secondary audiences: emergency managers, public health professionals, healthcare professionals </a:t>
            </a:r>
            <a:endParaRPr lang="en-US" sz="2800" dirty="0">
              <a:cs typeface="Calibri"/>
            </a:endParaRPr>
          </a:p>
          <a:p>
            <a:endParaRPr lang="en-US" dirty="0"/>
          </a:p>
        </p:txBody>
      </p:sp>
    </p:spTree>
    <p:extLst>
      <p:ext uri="{BB962C8B-B14F-4D97-AF65-F5344CB8AC3E}">
        <p14:creationId xmlns:p14="http://schemas.microsoft.com/office/powerpoint/2010/main" val="2787802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3927E-0198-914D-9CE4-04DAD39367B4}"/>
              </a:ext>
            </a:extLst>
          </p:cNvPr>
          <p:cNvSpPr>
            <a:spLocks noGrp="1"/>
          </p:cNvSpPr>
          <p:nvPr>
            <p:ph idx="1"/>
          </p:nvPr>
        </p:nvSpPr>
        <p:spPr>
          <a:xfrm>
            <a:off x="0" y="1554864"/>
            <a:ext cx="12192000" cy="4654446"/>
          </a:xfrm>
        </p:spPr>
        <p:txBody>
          <a:bodyPr>
            <a:normAutofit/>
          </a:bodyPr>
          <a:lstStyle/>
          <a:p>
            <a:pPr lvl="1"/>
            <a:r>
              <a:rPr lang="en-US" sz="3600" dirty="0"/>
              <a:t>Complete the online training</a:t>
            </a:r>
          </a:p>
          <a:p>
            <a:pPr lvl="1"/>
            <a:r>
              <a:rPr lang="en-US" sz="3600" dirty="0"/>
              <a:t>Disability Inclusion Coach Townhalls: skill-building, networking and problem-solving</a:t>
            </a:r>
          </a:p>
          <a:p>
            <a:pPr lvl="1"/>
            <a:r>
              <a:rPr lang="en-US" sz="3600" dirty="0"/>
              <a:t>Support local affiliates through guiding inquiry (coaching)</a:t>
            </a:r>
          </a:p>
          <a:p>
            <a:pPr lvl="1"/>
            <a:r>
              <a:rPr lang="en-US" sz="3600" dirty="0"/>
              <a:t>Conduct responsive research</a:t>
            </a:r>
          </a:p>
          <a:p>
            <a:pPr lvl="1"/>
            <a:r>
              <a:rPr lang="en-US" sz="3600" dirty="0"/>
              <a:t>Learn more: </a:t>
            </a:r>
            <a:r>
              <a:rPr lang="en-US" sz="3600" dirty="0">
                <a:hlinkClick r:id="rId3"/>
              </a:rPr>
              <a:t>https://nationalcenterdph.org/our-focus-areas/prepared4all/what-is-a-prepared4all-disability-inclusion-coach/</a:t>
            </a:r>
            <a:r>
              <a:rPr lang="en-US" sz="3600" dirty="0"/>
              <a:t> </a:t>
            </a:r>
          </a:p>
          <a:p>
            <a:pPr marL="0" indent="0">
              <a:buNone/>
            </a:pPr>
            <a:endParaRPr lang="en-US" dirty="0"/>
          </a:p>
        </p:txBody>
      </p:sp>
      <p:sp>
        <p:nvSpPr>
          <p:cNvPr id="4" name="Rectangle: Rounded Corners 5">
            <a:extLst>
              <a:ext uri="{FF2B5EF4-FFF2-40B4-BE49-F238E27FC236}">
                <a16:creationId xmlns:a16="http://schemas.microsoft.com/office/drawing/2014/main" id="{E7B9B9FF-3A70-B347-A13C-C63F6B94867C}"/>
              </a:ext>
            </a:extLst>
          </p:cNvPr>
          <p:cNvSpPr/>
          <p:nvPr/>
        </p:nvSpPr>
        <p:spPr>
          <a:xfrm>
            <a:off x="1443979" y="93324"/>
            <a:ext cx="9304042" cy="134500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r>
              <a:rPr lang="en-US" sz="2800" b="1" dirty="0">
                <a:solidFill>
                  <a:schemeClr val="bg1"/>
                </a:solidFill>
              </a:rPr>
              <a:t>Disability Inclusion Coaches: Trainee role to support local affiliates and community efforts</a:t>
            </a:r>
            <a:endParaRPr lang="en-US" dirty="0"/>
          </a:p>
        </p:txBody>
      </p:sp>
    </p:spTree>
    <p:extLst>
      <p:ext uri="{BB962C8B-B14F-4D97-AF65-F5344CB8AC3E}">
        <p14:creationId xmlns:p14="http://schemas.microsoft.com/office/powerpoint/2010/main" val="4274370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AFA4-1083-6B48-8312-930538658FC5}"/>
              </a:ext>
            </a:extLst>
          </p:cNvPr>
          <p:cNvSpPr>
            <a:spLocks noGrp="1"/>
          </p:cNvSpPr>
          <p:nvPr>
            <p:ph type="title"/>
          </p:nvPr>
        </p:nvSpPr>
        <p:spPr/>
        <p:txBody>
          <a:bodyPr/>
          <a:lstStyle/>
          <a:p>
            <a:pPr algn="ctr"/>
            <a:r>
              <a:rPr lang="en-US" dirty="0"/>
              <a:t>The Prepared4ALL Difference</a:t>
            </a:r>
          </a:p>
        </p:txBody>
      </p:sp>
      <p:sp>
        <p:nvSpPr>
          <p:cNvPr id="3" name="Content Placeholder 2">
            <a:extLst>
              <a:ext uri="{FF2B5EF4-FFF2-40B4-BE49-F238E27FC236}">
                <a16:creationId xmlns:a16="http://schemas.microsoft.com/office/drawing/2014/main" id="{4F0F7C88-F3B5-1C4E-A29F-CA9C496C56F2}"/>
              </a:ext>
            </a:extLst>
          </p:cNvPr>
          <p:cNvSpPr>
            <a:spLocks noGrp="1"/>
          </p:cNvSpPr>
          <p:nvPr>
            <p:ph idx="1"/>
          </p:nvPr>
        </p:nvSpPr>
        <p:spPr>
          <a:xfrm>
            <a:off x="838200" y="1447938"/>
            <a:ext cx="10515600" cy="4351338"/>
          </a:xfrm>
        </p:spPr>
        <p:txBody>
          <a:bodyPr>
            <a:normAutofit lnSpcReduction="10000"/>
          </a:bodyPr>
          <a:lstStyle/>
          <a:p>
            <a:r>
              <a:rPr lang="en-US" dirty="0"/>
              <a:t>Audiences</a:t>
            </a:r>
          </a:p>
          <a:p>
            <a:pPr lvl="1"/>
            <a:r>
              <a:rPr lang="en-US" dirty="0"/>
              <a:t>Disability organizations</a:t>
            </a:r>
          </a:p>
          <a:p>
            <a:pPr lvl="1"/>
            <a:r>
              <a:rPr lang="en-US" dirty="0"/>
              <a:t>Emergency and public health preparedness planners</a:t>
            </a:r>
          </a:p>
          <a:p>
            <a:r>
              <a:rPr lang="en-US" dirty="0"/>
              <a:t>Approach</a:t>
            </a:r>
          </a:p>
          <a:p>
            <a:pPr lvl="1"/>
            <a:r>
              <a:rPr lang="en-US" dirty="0"/>
              <a:t>The “how” and the “why”</a:t>
            </a:r>
          </a:p>
          <a:p>
            <a:pPr lvl="1"/>
            <a:r>
              <a:rPr lang="en-US" dirty="0"/>
              <a:t>Strategies to build engagement, collaboration capacity (the Wheel)</a:t>
            </a:r>
          </a:p>
          <a:p>
            <a:pPr lvl="1"/>
            <a:r>
              <a:rPr lang="en-US" dirty="0"/>
              <a:t>Informed by experts and well-known successful public health approaches</a:t>
            </a:r>
          </a:p>
          <a:p>
            <a:pPr lvl="1"/>
            <a:r>
              <a:rPr lang="en-US" dirty="0"/>
              <a:t>Engagement and collaboration tools</a:t>
            </a:r>
          </a:p>
          <a:p>
            <a:r>
              <a:rPr lang="en-US" dirty="0"/>
              <a:t>Peer to peer support and problem solving (the Town Hall meetings)</a:t>
            </a:r>
          </a:p>
          <a:p>
            <a:r>
              <a:rPr lang="en-US" dirty="0"/>
              <a:t>Student and trainees support local EP work today and build </a:t>
            </a:r>
            <a:r>
              <a:rPr lang="en-US"/>
              <a:t>future sustainability</a:t>
            </a:r>
            <a:endParaRPr lang="en-US" dirty="0"/>
          </a:p>
        </p:txBody>
      </p:sp>
    </p:spTree>
    <p:extLst>
      <p:ext uri="{BB962C8B-B14F-4D97-AF65-F5344CB8AC3E}">
        <p14:creationId xmlns:p14="http://schemas.microsoft.com/office/powerpoint/2010/main" val="1857992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E044-16DE-4FFB-80B9-B3D1210CCDE1}"/>
              </a:ext>
            </a:extLst>
          </p:cNvPr>
          <p:cNvSpPr>
            <a:spLocks noGrp="1"/>
          </p:cNvSpPr>
          <p:nvPr>
            <p:ph type="title"/>
          </p:nvPr>
        </p:nvSpPr>
        <p:spPr>
          <a:xfrm>
            <a:off x="2683241" y="409056"/>
            <a:ext cx="5473788" cy="1325563"/>
          </a:xfrm>
        </p:spPr>
        <p:txBody>
          <a:bodyPr>
            <a:normAutofit fontScale="90000"/>
          </a:bodyPr>
          <a:lstStyle/>
          <a:p>
            <a:r>
              <a:rPr lang="en-US" sz="4000"/>
              <a:t>         </a:t>
            </a:r>
            <a:r>
              <a:rPr lang="en-US" sz="4000" b="1">
                <a:cs typeface="Calibri Light"/>
              </a:rPr>
              <a:t>Prepared4ALL </a:t>
            </a:r>
            <a:br>
              <a:rPr lang="en-US" sz="4000" b="1">
                <a:cs typeface="Calibri Light"/>
              </a:rPr>
            </a:br>
            <a:r>
              <a:rPr lang="en-US" sz="4000"/>
              <a:t>Outcome: Partnerships</a:t>
            </a:r>
            <a:br>
              <a:rPr lang="en-US" sz="4000"/>
            </a:br>
            <a:r>
              <a:rPr lang="en-US" sz="4000" i="1"/>
              <a:t>A “seat at the table”</a:t>
            </a:r>
          </a:p>
        </p:txBody>
      </p:sp>
      <p:sp>
        <p:nvSpPr>
          <p:cNvPr id="3" name="Content Placeholder 2">
            <a:extLst>
              <a:ext uri="{FF2B5EF4-FFF2-40B4-BE49-F238E27FC236}">
                <a16:creationId xmlns:a16="http://schemas.microsoft.com/office/drawing/2014/main" id="{A30B8E0C-A536-4D2C-9EFE-BA6FE042AB42}"/>
              </a:ext>
            </a:extLst>
          </p:cNvPr>
          <p:cNvSpPr>
            <a:spLocks noGrp="1"/>
          </p:cNvSpPr>
          <p:nvPr>
            <p:ph idx="1"/>
          </p:nvPr>
        </p:nvSpPr>
        <p:spPr>
          <a:xfrm>
            <a:off x="274072" y="2210515"/>
            <a:ext cx="10515600" cy="4351338"/>
          </a:xfrm>
        </p:spPr>
        <p:txBody>
          <a:bodyPr vert="horz" lIns="91440" tIns="45720" rIns="91440" bIns="45720" rtlCol="0" anchor="t">
            <a:normAutofit/>
          </a:bodyPr>
          <a:lstStyle/>
          <a:p>
            <a:r>
              <a:rPr lang="en-US" dirty="0"/>
              <a:t>Will look different for each community</a:t>
            </a:r>
          </a:p>
          <a:p>
            <a:r>
              <a:rPr lang="en-US" dirty="0">
                <a:cs typeface="Calibri"/>
              </a:rPr>
              <a:t>Examples:</a:t>
            </a:r>
          </a:p>
          <a:p>
            <a:pPr lvl="1"/>
            <a:r>
              <a:rPr lang="en-US" dirty="0">
                <a:cs typeface="Calibri"/>
              </a:rPr>
              <a:t>Participate in a local emergency planning meeting (literally a seat at the table)</a:t>
            </a:r>
          </a:p>
          <a:p>
            <a:pPr lvl="1"/>
            <a:r>
              <a:rPr lang="en-US" dirty="0">
                <a:cs typeface="Calibri"/>
              </a:rPr>
              <a:t>Submit comments on the local emergency plan</a:t>
            </a:r>
          </a:p>
          <a:p>
            <a:pPr lvl="1"/>
            <a:r>
              <a:rPr lang="en-US" dirty="0">
                <a:cs typeface="Calibri"/>
              </a:rPr>
              <a:t>Work with partners to identify gaps in your local emergency plan and strategize about how to close the gaps</a:t>
            </a:r>
          </a:p>
          <a:p>
            <a:pPr lvl="1"/>
            <a:r>
              <a:rPr lang="en-US" dirty="0">
                <a:cs typeface="Calibri"/>
              </a:rPr>
              <a:t>Share information about how to find qualified sign language interpreters for emergency shelters or vaccine dispensing sites</a:t>
            </a:r>
          </a:p>
          <a:p>
            <a:pPr lvl="1"/>
            <a:r>
              <a:rPr lang="en-US" dirty="0">
                <a:cs typeface="Calibri"/>
              </a:rPr>
              <a:t>Review alerts, warnings, public education and other communications intended for the disability community</a:t>
            </a:r>
          </a:p>
          <a:p>
            <a:endParaRPr lang="en-US" dirty="0">
              <a:cs typeface="Calibri"/>
            </a:endParaRPr>
          </a:p>
        </p:txBody>
      </p:sp>
      <p:sp>
        <p:nvSpPr>
          <p:cNvPr id="5" name="Explosion 2 4">
            <a:extLst>
              <a:ext uri="{FF2B5EF4-FFF2-40B4-BE49-F238E27FC236}">
                <a16:creationId xmlns:a16="http://schemas.microsoft.com/office/drawing/2014/main" id="{4C774617-832C-5F44-8EFC-DF40A05BDF11}"/>
              </a:ext>
              <a:ext uri="{C183D7F6-B498-43B3-948B-1728B52AA6E4}">
                <adec:decorative xmlns:adec="http://schemas.microsoft.com/office/drawing/2017/decorative" val="1"/>
              </a:ext>
            </a:extLst>
          </p:cNvPr>
          <p:cNvSpPr/>
          <p:nvPr/>
        </p:nvSpPr>
        <p:spPr>
          <a:xfrm rot="941816">
            <a:off x="7775648" y="-227941"/>
            <a:ext cx="4596368" cy="3266320"/>
          </a:xfrm>
          <a:prstGeom prst="irregularSeal2">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A4D6257-DC75-F341-9F18-4326F44D80D0}"/>
              </a:ext>
            </a:extLst>
          </p:cNvPr>
          <p:cNvSpPr/>
          <p:nvPr/>
        </p:nvSpPr>
        <p:spPr>
          <a:xfrm>
            <a:off x="8437477" y="691262"/>
            <a:ext cx="2846875" cy="1427914"/>
          </a:xfrm>
          <a:prstGeom prst="roundRect">
            <a:avLst/>
          </a:prstGeom>
          <a:solidFill>
            <a:schemeClr val="accent2">
              <a:lumMod val="75000"/>
            </a:schemeClr>
          </a:solidFill>
          <a:ln w="82550">
            <a:solidFill>
              <a:schemeClr val="accent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r>
              <a:rPr lang="en-US" sz="2000" b="1" dirty="0">
                <a:solidFill>
                  <a:schemeClr val="bg1"/>
                </a:solidFill>
              </a:rPr>
              <a:t>Partnerships </a:t>
            </a:r>
            <a:r>
              <a:rPr lang="en-US" dirty="0">
                <a:solidFill>
                  <a:schemeClr val="bg1"/>
                </a:solidFill>
              </a:rPr>
              <a:t>with Local Emergency &amp; Public Health Preparedness Planning Departments</a:t>
            </a:r>
          </a:p>
          <a:p>
            <a:pPr algn="ctr"/>
            <a:endParaRPr lang="en-US" dirty="0"/>
          </a:p>
        </p:txBody>
      </p:sp>
      <p:pic>
        <p:nvPicPr>
          <p:cNvPr id="7" name="Content Placeholder 6" descr="Prepared4ALL project logo with 3 people sitting at a team and saying &quot;Prepared4ALL.&quot;">
            <a:extLst>
              <a:ext uri="{FF2B5EF4-FFF2-40B4-BE49-F238E27FC236}">
                <a16:creationId xmlns:a16="http://schemas.microsoft.com/office/drawing/2014/main" id="{7B5B0556-EB80-4C9A-92EC-041DBC02FF3E}"/>
              </a:ext>
            </a:extLst>
          </p:cNvPr>
          <p:cNvPicPr>
            <a:picLocks noChangeAspect="1"/>
          </p:cNvPicPr>
          <p:nvPr/>
        </p:nvPicPr>
        <p:blipFill rotWithShape="1">
          <a:blip r:embed="rId3">
            <a:extLst>
              <a:ext uri="{28A0092B-C50C-407E-A947-70E740481C1C}">
                <a14:useLocalDpi xmlns:a14="http://schemas.microsoft.com/office/drawing/2010/main" val="0"/>
              </a:ext>
            </a:extLst>
          </a:blip>
          <a:srcRect l="24007" t="14298" r="24349" b="15870"/>
          <a:stretch/>
        </p:blipFill>
        <p:spPr>
          <a:xfrm>
            <a:off x="79936" y="0"/>
            <a:ext cx="1585334" cy="2143677"/>
          </a:xfrm>
          <a:prstGeom prst="rect">
            <a:avLst/>
          </a:prstGeom>
        </p:spPr>
      </p:pic>
    </p:spTree>
    <p:extLst>
      <p:ext uri="{BB962C8B-B14F-4D97-AF65-F5344CB8AC3E}">
        <p14:creationId xmlns:p14="http://schemas.microsoft.com/office/powerpoint/2010/main" val="96004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FB5D24-9BFE-4621-809E-02494C81EF6A}"/>
              </a:ext>
            </a:extLst>
          </p:cNvPr>
          <p:cNvSpPr txBox="1">
            <a:spLocks/>
          </p:cNvSpPr>
          <p:nvPr/>
        </p:nvSpPr>
        <p:spPr>
          <a:xfrm>
            <a:off x="647487" y="2588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5">
                    <a:lumMod val="75000"/>
                  </a:schemeClr>
                </a:solidFill>
                <a:cs typeface="Calibri Light"/>
              </a:rPr>
              <a:t>Acknowledgements: Our Team </a:t>
            </a:r>
          </a:p>
        </p:txBody>
      </p:sp>
      <p:sp>
        <p:nvSpPr>
          <p:cNvPr id="9" name="Content Placeholder 2">
            <a:extLst>
              <a:ext uri="{FF2B5EF4-FFF2-40B4-BE49-F238E27FC236}">
                <a16:creationId xmlns:a16="http://schemas.microsoft.com/office/drawing/2014/main" id="{4A2C6946-2B37-4BF9-B74E-1EDE1A924122}"/>
              </a:ext>
            </a:extLst>
          </p:cNvPr>
          <p:cNvSpPr txBox="1">
            <a:spLocks/>
          </p:cNvSpPr>
          <p:nvPr/>
        </p:nvSpPr>
        <p:spPr>
          <a:xfrm>
            <a:off x="2894347" y="3480863"/>
            <a:ext cx="2692099" cy="6238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ea typeface="+mn-lt"/>
                <a:cs typeface="+mn-lt"/>
              </a:rPr>
              <a:t>Adriane Griffen, DrPH, MPH, MCHES</a:t>
            </a:r>
          </a:p>
          <a:p>
            <a:pPr marL="0" indent="0">
              <a:buFont typeface="Arial" panose="020B0604020202020204" pitchFamily="34" charset="0"/>
              <a:buNone/>
            </a:pPr>
            <a:endParaRPr lang="en-US" sz="1800" dirty="0">
              <a:ea typeface="+mn-lt"/>
              <a:cs typeface="+mn-lt"/>
            </a:endParaRPr>
          </a:p>
        </p:txBody>
      </p:sp>
      <p:sp>
        <p:nvSpPr>
          <p:cNvPr id="10" name="Content Placeholder 2">
            <a:extLst>
              <a:ext uri="{FF2B5EF4-FFF2-40B4-BE49-F238E27FC236}">
                <a16:creationId xmlns:a16="http://schemas.microsoft.com/office/drawing/2014/main" id="{9CAA6B7F-D5F2-4D5B-BA10-67E66BA595B5}"/>
              </a:ext>
            </a:extLst>
          </p:cNvPr>
          <p:cNvSpPr txBox="1">
            <a:spLocks/>
          </p:cNvSpPr>
          <p:nvPr/>
        </p:nvSpPr>
        <p:spPr>
          <a:xfrm>
            <a:off x="6416844" y="6389677"/>
            <a:ext cx="3939555" cy="6238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mn-lt"/>
                <a:cs typeface="+mn-lt"/>
              </a:rPr>
              <a:t>Danielle Augustin, MS, CHWC </a:t>
            </a:r>
          </a:p>
          <a:p>
            <a:pPr marL="0" indent="0">
              <a:buFont typeface="Arial" panose="020B0604020202020204" pitchFamily="34" charset="0"/>
              <a:buNone/>
            </a:pPr>
            <a:endParaRPr lang="en-US" sz="1800" dirty="0">
              <a:ea typeface="+mn-lt"/>
              <a:cs typeface="+mn-lt"/>
            </a:endParaRPr>
          </a:p>
        </p:txBody>
      </p:sp>
      <p:sp>
        <p:nvSpPr>
          <p:cNvPr id="11" name="Content Placeholder 2">
            <a:extLst>
              <a:ext uri="{FF2B5EF4-FFF2-40B4-BE49-F238E27FC236}">
                <a16:creationId xmlns:a16="http://schemas.microsoft.com/office/drawing/2014/main" id="{901BB486-91A0-4347-99F7-25BD27FD3BFA}"/>
              </a:ext>
            </a:extLst>
          </p:cNvPr>
          <p:cNvSpPr txBox="1">
            <a:spLocks/>
          </p:cNvSpPr>
          <p:nvPr/>
        </p:nvSpPr>
        <p:spPr>
          <a:xfrm>
            <a:off x="6615068" y="3501290"/>
            <a:ext cx="2682585" cy="6238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mn-lt"/>
                <a:cs typeface="+mn-lt"/>
              </a:rPr>
              <a:t>Sue Wolf-Fordham, JD, MPA</a:t>
            </a:r>
          </a:p>
          <a:p>
            <a:pPr marL="0" indent="0">
              <a:buFont typeface="Arial" panose="020B0604020202020204" pitchFamily="34" charset="0"/>
              <a:buNone/>
            </a:pPr>
            <a:endParaRPr lang="en-US" sz="1800" dirty="0">
              <a:ea typeface="+mn-lt"/>
              <a:cs typeface="+mn-lt"/>
            </a:endParaRPr>
          </a:p>
        </p:txBody>
      </p:sp>
      <p:sp>
        <p:nvSpPr>
          <p:cNvPr id="16" name="Content Placeholder 2">
            <a:extLst>
              <a:ext uri="{FF2B5EF4-FFF2-40B4-BE49-F238E27FC236}">
                <a16:creationId xmlns:a16="http://schemas.microsoft.com/office/drawing/2014/main" id="{FB8A67A1-B685-4C0F-8300-969A18C54F57}"/>
              </a:ext>
            </a:extLst>
          </p:cNvPr>
          <p:cNvSpPr txBox="1">
            <a:spLocks/>
          </p:cNvSpPr>
          <p:nvPr/>
        </p:nvSpPr>
        <p:spPr>
          <a:xfrm>
            <a:off x="2745149" y="6332286"/>
            <a:ext cx="3030009" cy="6238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mn-lt"/>
                <a:cs typeface="+mn-lt"/>
              </a:rPr>
              <a:t>Lex Owen, MSW, PhD</a:t>
            </a:r>
          </a:p>
          <a:p>
            <a:pPr marL="0" indent="0">
              <a:buFont typeface="Arial" panose="020B0604020202020204" pitchFamily="34" charset="0"/>
              <a:buNone/>
            </a:pPr>
            <a:endParaRPr lang="en-US" sz="1800" dirty="0">
              <a:ea typeface="+mn-lt"/>
              <a:cs typeface="+mn-lt"/>
            </a:endParaRPr>
          </a:p>
        </p:txBody>
      </p:sp>
      <p:pic>
        <p:nvPicPr>
          <p:cNvPr id="19" name="Picture 2" descr="Adriane K. Griffen, DrPH, MPH, MCHES">
            <a:extLst>
              <a:ext uri="{FF2B5EF4-FFF2-40B4-BE49-F238E27FC236}">
                <a16:creationId xmlns:a16="http://schemas.microsoft.com/office/drawing/2014/main" id="{0D16A701-FA8F-4A06-8ECA-7FB07361A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086" y="1654852"/>
            <a:ext cx="1802200" cy="18082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Lex Owen, MSW, PhD">
            <a:extLst>
              <a:ext uri="{FF2B5EF4-FFF2-40B4-BE49-F238E27FC236}">
                <a16:creationId xmlns:a16="http://schemas.microsoft.com/office/drawing/2014/main" id="{2C868B23-608F-4B27-86C6-4A3C5B0E9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43" y="4445884"/>
            <a:ext cx="1808207" cy="18082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Sue Wolf-Fordham, JD, MPA ">
            <a:extLst>
              <a:ext uri="{FF2B5EF4-FFF2-40B4-BE49-F238E27FC236}">
                <a16:creationId xmlns:a16="http://schemas.microsoft.com/office/drawing/2014/main" id="{D62BE84F-C1AA-4313-A520-ECD5FCB36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8568" y="1654852"/>
            <a:ext cx="19050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Danielle Augustin, MS, CHWC">
            <a:extLst>
              <a:ext uri="{FF2B5EF4-FFF2-40B4-BE49-F238E27FC236}">
                <a16:creationId xmlns:a16="http://schemas.microsoft.com/office/drawing/2014/main" id="{042A1D93-06EB-4FD3-8F02-5164A1FAB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8568" y="4421220"/>
            <a:ext cx="1904999" cy="19049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UCD - Logos for Download">
            <a:extLst>
              <a:ext uri="{FF2B5EF4-FFF2-40B4-BE49-F238E27FC236}">
                <a16:creationId xmlns:a16="http://schemas.microsoft.com/office/drawing/2014/main" id="{DC4C717F-CA64-432C-9E11-8C5550D701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944" y="6381568"/>
            <a:ext cx="1359566" cy="3534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7EC4B0A0-5790-4D15-949E-4F7C5E0E61CD}"/>
              </a:ext>
            </a:extLst>
          </p:cNvPr>
          <p:cNvPicPr>
            <a:picLocks noChangeAspect="1"/>
          </p:cNvPicPr>
          <p:nvPr/>
        </p:nvPicPr>
        <p:blipFill>
          <a:blip r:embed="rId8"/>
          <a:stretch>
            <a:fillRect/>
          </a:stretch>
        </p:blipFill>
        <p:spPr>
          <a:xfrm>
            <a:off x="11111954" y="6044300"/>
            <a:ext cx="964102" cy="690755"/>
          </a:xfrm>
          <a:prstGeom prst="rect">
            <a:avLst/>
          </a:prstGeom>
        </p:spPr>
      </p:pic>
    </p:spTree>
    <p:extLst>
      <p:ext uri="{BB962C8B-B14F-4D97-AF65-F5344CB8AC3E}">
        <p14:creationId xmlns:p14="http://schemas.microsoft.com/office/powerpoint/2010/main" val="784599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8ABF-4983-D945-A944-430F43FB4BF7}"/>
              </a:ext>
            </a:extLst>
          </p:cNvPr>
          <p:cNvSpPr>
            <a:spLocks noGrp="1"/>
          </p:cNvSpPr>
          <p:nvPr>
            <p:ph type="title"/>
          </p:nvPr>
        </p:nvSpPr>
        <p:spPr>
          <a:noFill/>
        </p:spPr>
        <p:txBody>
          <a:bodyPr>
            <a:normAutofit fontScale="90000"/>
          </a:bodyPr>
          <a:lstStyle/>
          <a:p>
            <a:br>
              <a:rPr lang="en-US" sz="6600" b="1" dirty="0"/>
            </a:br>
            <a:br>
              <a:rPr lang="en-US" sz="6600" b="1" dirty="0"/>
            </a:br>
            <a:br>
              <a:rPr lang="en-US" sz="6600" b="1" dirty="0"/>
            </a:br>
            <a:br>
              <a:rPr lang="en-US" sz="6600" b="1" dirty="0"/>
            </a:br>
            <a:br>
              <a:rPr lang="en-US" sz="6600" b="1" dirty="0"/>
            </a:br>
            <a:br>
              <a:rPr lang="en-US" sz="6600" dirty="0"/>
            </a:br>
            <a:endParaRPr lang="en-US" dirty="0">
              <a:cs typeface="Calibri Light"/>
            </a:endParaRPr>
          </a:p>
        </p:txBody>
      </p:sp>
      <p:sp>
        <p:nvSpPr>
          <p:cNvPr id="4" name="Rectangle 3">
            <a:extLst>
              <a:ext uri="{FF2B5EF4-FFF2-40B4-BE49-F238E27FC236}">
                <a16:creationId xmlns:a16="http://schemas.microsoft.com/office/drawing/2014/main" id="{0BB108ED-85A1-4E00-9003-655CE8EE2F92}"/>
              </a:ext>
            </a:extLst>
          </p:cNvPr>
          <p:cNvSpPr/>
          <p:nvPr/>
        </p:nvSpPr>
        <p:spPr>
          <a:xfrm>
            <a:off x="1" y="0"/>
            <a:ext cx="12192000" cy="5816977"/>
          </a:xfrm>
          <a:prstGeom prst="rect">
            <a:avLst/>
          </a:prstGeom>
          <a:solidFill>
            <a:srgbClr val="FFFFFF"/>
          </a:solidFill>
        </p:spPr>
        <p:txBody>
          <a:bodyPr wrap="square">
            <a:spAutoFit/>
          </a:bodyPr>
          <a:lstStyle/>
          <a:p>
            <a:endParaRPr lang="en-US" sz="3200" b="1" dirty="0"/>
          </a:p>
          <a:p>
            <a:endParaRPr lang="en-US" sz="3200" b="1" dirty="0"/>
          </a:p>
          <a:p>
            <a:pPr algn="ctr"/>
            <a:r>
              <a:rPr lang="en-US" sz="3600" b="1" dirty="0"/>
              <a:t>Disability Inclusion and Emergency Preparedness: </a:t>
            </a:r>
            <a:br>
              <a:rPr lang="en-US" sz="3600" b="1" dirty="0"/>
            </a:br>
            <a:r>
              <a:rPr lang="en-US" sz="3600" dirty="0"/>
              <a:t>AUCD, ASTHO and NACCHO Partnership and Collaboration</a:t>
            </a:r>
            <a:endParaRPr lang="en-US" sz="3600" b="1" dirty="0"/>
          </a:p>
          <a:p>
            <a:pPr algn="ctr"/>
            <a:endParaRPr lang="en-US" sz="3600" b="1" dirty="0"/>
          </a:p>
          <a:p>
            <a:pPr algn="ctr"/>
            <a:r>
              <a:rPr lang="en-US" sz="2400" b="1" dirty="0"/>
              <a:t>Adriane Griffen, DrPH, MPH, MCHES®</a:t>
            </a:r>
            <a:br>
              <a:rPr lang="en-US" sz="2400" b="1" dirty="0"/>
            </a:br>
            <a:r>
              <a:rPr lang="en-US" sz="2400" dirty="0"/>
              <a:t>Association of University Centers on Disabilities (AUCD)</a:t>
            </a:r>
            <a:br>
              <a:rPr lang="en-US" sz="2400" dirty="0"/>
            </a:br>
            <a:br>
              <a:rPr lang="en-US" sz="1400" dirty="0"/>
            </a:br>
            <a:r>
              <a:rPr lang="en-US" sz="2400" b="1" dirty="0"/>
              <a:t>Sara Lyons, MPH </a:t>
            </a:r>
            <a:br>
              <a:rPr lang="en-US" sz="2400" dirty="0"/>
            </a:br>
            <a:r>
              <a:rPr lang="en-US" sz="2400" dirty="0"/>
              <a:t>National Association of County and City Health Officials (NACCHO)</a:t>
            </a:r>
            <a:br>
              <a:rPr lang="en-US" sz="2400" dirty="0"/>
            </a:br>
            <a:br>
              <a:rPr lang="en-US" sz="1400" dirty="0"/>
            </a:br>
            <a:r>
              <a:rPr lang="en-US" sz="2400" b="1" dirty="0"/>
              <a:t>Cassandra Thompson, MPH</a:t>
            </a:r>
            <a:br>
              <a:rPr lang="en-US" sz="2400" dirty="0"/>
            </a:br>
            <a:r>
              <a:rPr lang="en-US" sz="2400" dirty="0"/>
              <a:t>Association of State and Territorial Health Officials (ASTHO)</a:t>
            </a:r>
            <a:br>
              <a:rPr lang="en-US" sz="3200" dirty="0"/>
            </a:br>
            <a:endParaRPr lang="en-US" dirty="0"/>
          </a:p>
        </p:txBody>
      </p:sp>
      <p:sp>
        <p:nvSpPr>
          <p:cNvPr id="7" name="TextBox 6">
            <a:extLst>
              <a:ext uri="{FF2B5EF4-FFF2-40B4-BE49-F238E27FC236}">
                <a16:creationId xmlns:a16="http://schemas.microsoft.com/office/drawing/2014/main" id="{03924B97-B01C-49CE-934D-DB515F08B5D6}"/>
              </a:ext>
            </a:extLst>
          </p:cNvPr>
          <p:cNvSpPr txBox="1"/>
          <p:nvPr/>
        </p:nvSpPr>
        <p:spPr>
          <a:xfrm>
            <a:off x="7135318" y="5741233"/>
            <a:ext cx="5056682" cy="1116767"/>
          </a:xfrm>
          <a:prstGeom prst="rect">
            <a:avLst/>
          </a:prstGeom>
          <a:solidFill>
            <a:srgbClr val="FFFFFF"/>
          </a:solidFill>
        </p:spPr>
        <p:txBody>
          <a:bodyPr wrap="square" rtlCol="0">
            <a:spAutoFit/>
          </a:bodyPr>
          <a:lstStyle/>
          <a:p>
            <a:endParaRPr lang="en-US" dirty="0"/>
          </a:p>
        </p:txBody>
      </p:sp>
      <p:pic>
        <p:nvPicPr>
          <p:cNvPr id="2050" name="Picture 15">
            <a:extLst>
              <a:ext uri="{FF2B5EF4-FFF2-40B4-BE49-F238E27FC236}">
                <a16:creationId xmlns:a16="http://schemas.microsoft.com/office/drawing/2014/main" id="{9E93BBB1-6588-43E4-BD24-9EFC5B67D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0545" y="5570538"/>
            <a:ext cx="2552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descr="Image result for NACCHO">
            <a:extLst>
              <a:ext uri="{FF2B5EF4-FFF2-40B4-BE49-F238E27FC236}">
                <a16:creationId xmlns:a16="http://schemas.microsoft.com/office/drawing/2014/main" id="{73DE0E9F-2641-44E3-8D18-46FFE8D0B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604" y="5905399"/>
            <a:ext cx="2813596" cy="76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76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FC2A-6372-034F-A3AF-470BDDDA63F7}"/>
              </a:ext>
            </a:extLst>
          </p:cNvPr>
          <p:cNvSpPr>
            <a:spLocks noGrp="1"/>
          </p:cNvSpPr>
          <p:nvPr>
            <p:ph type="title"/>
          </p:nvPr>
        </p:nvSpPr>
        <p:spPr>
          <a:xfrm>
            <a:off x="1921564" y="21598"/>
            <a:ext cx="9432235" cy="668214"/>
          </a:xfrm>
        </p:spPr>
        <p:txBody>
          <a:bodyPr>
            <a:normAutofit fontScale="90000"/>
          </a:bodyPr>
          <a:lstStyle/>
          <a:p>
            <a:pPr algn="ctr"/>
            <a:r>
              <a:rPr lang="en-US" dirty="0">
                <a:cs typeface="Calibri Light"/>
              </a:rPr>
              <a:t>Get Involved!</a:t>
            </a:r>
          </a:p>
        </p:txBody>
      </p:sp>
      <p:sp>
        <p:nvSpPr>
          <p:cNvPr id="3" name="Content Placeholder 2">
            <a:extLst>
              <a:ext uri="{FF2B5EF4-FFF2-40B4-BE49-F238E27FC236}">
                <a16:creationId xmlns:a16="http://schemas.microsoft.com/office/drawing/2014/main" id="{9EA7F020-B411-7B4F-9D2F-ABCC6395A152}"/>
              </a:ext>
            </a:extLst>
          </p:cNvPr>
          <p:cNvSpPr>
            <a:spLocks noGrp="1"/>
          </p:cNvSpPr>
          <p:nvPr>
            <p:ph idx="1"/>
          </p:nvPr>
        </p:nvSpPr>
        <p:spPr>
          <a:xfrm>
            <a:off x="1122947" y="700797"/>
            <a:ext cx="10485434" cy="5218740"/>
          </a:xfrm>
        </p:spPr>
        <p:txBody>
          <a:bodyPr vert="horz" lIns="91440" tIns="45720" rIns="91440" bIns="45720" rtlCol="0" anchor="t">
            <a:noAutofit/>
          </a:bodyPr>
          <a:lstStyle/>
          <a:p>
            <a:pPr marL="457200" indent="-457200">
              <a:buFont typeface="+mj-lt"/>
              <a:buAutoNum type="arabicPeriod"/>
            </a:pPr>
            <a:r>
              <a:rPr lang="en-US" sz="2400" dirty="0">
                <a:cs typeface="Calibri"/>
              </a:rPr>
              <a:t>Take the FREE Online Training </a:t>
            </a:r>
          </a:p>
          <a:p>
            <a:pPr lvl="1"/>
            <a:r>
              <a:rPr lang="en-US" dirty="0">
                <a:cs typeface="Calibri"/>
                <a:hlinkClick r:id="rId3"/>
              </a:rPr>
              <a:t>https://bit.ly/Prepared4AllOnline</a:t>
            </a:r>
            <a:r>
              <a:rPr lang="en-US" dirty="0">
                <a:cs typeface="Calibri"/>
              </a:rPr>
              <a:t> </a:t>
            </a:r>
          </a:p>
          <a:p>
            <a:pPr lvl="1"/>
            <a:r>
              <a:rPr lang="en-US" dirty="0">
                <a:cs typeface="Calibri"/>
              </a:rPr>
              <a:t>Lesson learning agendas</a:t>
            </a:r>
          </a:p>
          <a:p>
            <a:pPr lvl="1"/>
            <a:r>
              <a:rPr lang="en-US" dirty="0">
                <a:cs typeface="Calibri"/>
              </a:rPr>
              <a:t>Resource list</a:t>
            </a:r>
          </a:p>
          <a:p>
            <a:pPr lvl="1"/>
            <a:r>
              <a:rPr lang="en-US" dirty="0">
                <a:cs typeface="Calibri"/>
              </a:rPr>
              <a:t>Collaborative inclusive emergency planning workbook guide</a:t>
            </a:r>
          </a:p>
          <a:p>
            <a:pPr marL="457200" lvl="1" indent="0">
              <a:buNone/>
            </a:pPr>
            <a:endParaRPr lang="en-US" dirty="0">
              <a:cs typeface="Calibri"/>
            </a:endParaRPr>
          </a:p>
          <a:p>
            <a:pPr marL="457200" indent="-457200">
              <a:buFont typeface="+mj-lt"/>
              <a:buAutoNum type="arabicPeriod"/>
            </a:pPr>
            <a:r>
              <a:rPr lang="en-US" sz="2400" dirty="0">
                <a:cs typeface="Calibri"/>
              </a:rPr>
              <a:t>Attend Monthly Affiliate (Partner) Town Hall Meetings (peer to peer sharing, support and problem solving, 3</a:t>
            </a:r>
            <a:r>
              <a:rPr lang="en-US" sz="2400" baseline="30000" dirty="0">
                <a:cs typeface="Calibri"/>
              </a:rPr>
              <a:t>rd</a:t>
            </a:r>
            <a:r>
              <a:rPr lang="en-US" sz="2400" dirty="0">
                <a:cs typeface="Calibri"/>
              </a:rPr>
              <a:t> Wednesday 1pmET-2pmET)</a:t>
            </a:r>
          </a:p>
          <a:p>
            <a:pPr lvl="1"/>
            <a:r>
              <a:rPr lang="en-US" dirty="0">
                <a:cs typeface="Calibri"/>
                <a:hlinkClick r:id="rId4"/>
              </a:rPr>
              <a:t>https://bit.ly/MonthlyTownHalls</a:t>
            </a:r>
            <a:r>
              <a:rPr lang="en-US" dirty="0">
                <a:cs typeface="Calibri"/>
              </a:rPr>
              <a:t> </a:t>
            </a:r>
          </a:p>
          <a:p>
            <a:pPr lvl="1"/>
            <a:r>
              <a:rPr lang="en-US" dirty="0">
                <a:cs typeface="Calibri"/>
              </a:rPr>
              <a:t>Emergency and public health preparedness planners and others welcome!</a:t>
            </a:r>
          </a:p>
          <a:p>
            <a:pPr marL="457200" lvl="1" indent="0">
              <a:buNone/>
            </a:pPr>
            <a:endParaRPr lang="en-US" dirty="0">
              <a:cs typeface="Calibri"/>
            </a:endParaRPr>
          </a:p>
          <a:p>
            <a:pPr marL="457200" indent="-457200">
              <a:buFont typeface="+mj-lt"/>
              <a:buAutoNum type="arabicPeriod"/>
            </a:pPr>
            <a:r>
              <a:rPr lang="en-US" sz="2400" dirty="0">
                <a:cs typeface="Calibri"/>
              </a:rPr>
              <a:t>Involve Students or Trainees </a:t>
            </a:r>
          </a:p>
          <a:p>
            <a:pPr lvl="1"/>
            <a:r>
              <a:rPr lang="en-US" dirty="0">
                <a:cs typeface="Calibri"/>
                <a:hlinkClick r:id="rId5"/>
              </a:rPr>
              <a:t>https://bit.ly/Prepared4ALLCoaches</a:t>
            </a:r>
            <a:endParaRPr lang="en-US" dirty="0">
              <a:cs typeface="Calibri"/>
            </a:endParaRPr>
          </a:p>
        </p:txBody>
      </p:sp>
    </p:spTree>
    <p:extLst>
      <p:ext uri="{BB962C8B-B14F-4D97-AF65-F5344CB8AC3E}">
        <p14:creationId xmlns:p14="http://schemas.microsoft.com/office/powerpoint/2010/main" val="1210675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69B0-C0B9-5449-A11B-9A2A22763B14}"/>
              </a:ext>
            </a:extLst>
          </p:cNvPr>
          <p:cNvSpPr>
            <a:spLocks noGrp="1"/>
          </p:cNvSpPr>
          <p:nvPr>
            <p:ph type="title"/>
          </p:nvPr>
        </p:nvSpPr>
        <p:spPr/>
        <p:txBody>
          <a:bodyPr/>
          <a:lstStyle/>
          <a:p>
            <a:pPr algn="ctr"/>
            <a:r>
              <a:rPr lang="en-US" dirty="0"/>
              <a:t>Prepared4ALL Lessons from the Field &amp; Resources</a:t>
            </a:r>
          </a:p>
        </p:txBody>
      </p:sp>
      <p:sp>
        <p:nvSpPr>
          <p:cNvPr id="3" name="Content Placeholder 2">
            <a:extLst>
              <a:ext uri="{FF2B5EF4-FFF2-40B4-BE49-F238E27FC236}">
                <a16:creationId xmlns:a16="http://schemas.microsoft.com/office/drawing/2014/main" id="{1995BF8F-8AD3-2942-8814-3B7E48F1E1E0}"/>
              </a:ext>
            </a:extLst>
          </p:cNvPr>
          <p:cNvSpPr>
            <a:spLocks noGrp="1"/>
          </p:cNvSpPr>
          <p:nvPr>
            <p:ph idx="1"/>
          </p:nvPr>
        </p:nvSpPr>
        <p:spPr>
          <a:xfrm>
            <a:off x="838200" y="1619078"/>
            <a:ext cx="10515600" cy="4351338"/>
          </a:xfrm>
        </p:spPr>
        <p:txBody>
          <a:bodyPr>
            <a:normAutofit lnSpcReduction="10000"/>
          </a:bodyPr>
          <a:lstStyle/>
          <a:p>
            <a:r>
              <a:rPr lang="en-US" dirty="0"/>
              <a:t>We will share a link to a video with more information about our online training. That link will appear in the Pacific ADA Center and ADA National Network Learning Session webinar archive for this webinar.</a:t>
            </a:r>
          </a:p>
          <a:p>
            <a:r>
              <a:rPr lang="en-US" dirty="0"/>
              <a:t>In the video:</a:t>
            </a:r>
          </a:p>
          <a:p>
            <a:pPr lvl="1"/>
            <a:r>
              <a:rPr lang="en-US" dirty="0"/>
              <a:t>A student in the Prepared4ALL Inclusion Coach program describes her experience</a:t>
            </a:r>
          </a:p>
          <a:p>
            <a:pPr lvl="1"/>
            <a:r>
              <a:rPr lang="en-US" dirty="0"/>
              <a:t>A professional from a Prepared4ALL participating organization shares the impact of Prepared4ALL on her work and her organization</a:t>
            </a:r>
          </a:p>
          <a:p>
            <a:r>
              <a:rPr lang="en-US" dirty="0"/>
              <a:t>At the end of today’s slides look for 2 more slides with bonus resources</a:t>
            </a:r>
          </a:p>
          <a:p>
            <a:endParaRPr lang="en-US" dirty="0"/>
          </a:p>
        </p:txBody>
      </p:sp>
    </p:spTree>
    <p:extLst>
      <p:ext uri="{BB962C8B-B14F-4D97-AF65-F5344CB8AC3E}">
        <p14:creationId xmlns:p14="http://schemas.microsoft.com/office/powerpoint/2010/main" val="277312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7F07-1417-2C4F-86E9-BC28931AEB94}"/>
              </a:ext>
            </a:extLst>
          </p:cNvPr>
          <p:cNvSpPr>
            <a:spLocks noGrp="1"/>
          </p:cNvSpPr>
          <p:nvPr>
            <p:ph type="title"/>
          </p:nvPr>
        </p:nvSpPr>
        <p:spPr>
          <a:xfrm>
            <a:off x="838200" y="18256"/>
            <a:ext cx="11098876" cy="813018"/>
          </a:xfrm>
        </p:spPr>
        <p:txBody>
          <a:bodyPr/>
          <a:lstStyle/>
          <a:p>
            <a:pPr algn="ctr"/>
            <a:r>
              <a:rPr lang="en-US" dirty="0"/>
              <a:t>Thank you!</a:t>
            </a:r>
          </a:p>
        </p:txBody>
      </p:sp>
      <p:sp>
        <p:nvSpPr>
          <p:cNvPr id="3" name="Content Placeholder 2">
            <a:extLst>
              <a:ext uri="{FF2B5EF4-FFF2-40B4-BE49-F238E27FC236}">
                <a16:creationId xmlns:a16="http://schemas.microsoft.com/office/drawing/2014/main" id="{5EEAFE84-D733-BA4D-8D4F-9D48750DD104}"/>
              </a:ext>
            </a:extLst>
          </p:cNvPr>
          <p:cNvSpPr>
            <a:spLocks noGrp="1"/>
          </p:cNvSpPr>
          <p:nvPr>
            <p:ph idx="1"/>
          </p:nvPr>
        </p:nvSpPr>
        <p:spPr>
          <a:xfrm>
            <a:off x="671252" y="697691"/>
            <a:ext cx="10849495" cy="5171095"/>
          </a:xfrm>
        </p:spPr>
        <p:txBody>
          <a:bodyPr vert="horz" lIns="91440" tIns="45720" rIns="91440" bIns="45720" rtlCol="0" anchor="t">
            <a:normAutofit fontScale="77500" lnSpcReduction="20000"/>
          </a:bodyPr>
          <a:lstStyle/>
          <a:p>
            <a:pPr marL="0" indent="0" algn="ctr">
              <a:buNone/>
            </a:pPr>
            <a:r>
              <a:rPr lang="en-US" sz="3100" dirty="0"/>
              <a:t>Email: </a:t>
            </a:r>
            <a:r>
              <a:rPr lang="en-US" sz="3100" dirty="0">
                <a:hlinkClick r:id="rId3"/>
              </a:rPr>
              <a:t>Prepared4All@aucd.org</a:t>
            </a:r>
            <a:endParaRPr lang="en-US" sz="3100" dirty="0"/>
          </a:p>
          <a:p>
            <a:pPr marL="0" indent="0" algn="ctr">
              <a:buNone/>
            </a:pPr>
            <a:endParaRPr lang="en-US" sz="3100" dirty="0">
              <a:cs typeface="Calibri"/>
            </a:endParaRPr>
          </a:p>
          <a:p>
            <a:pPr marL="0" indent="0" algn="ctr">
              <a:buNone/>
            </a:pPr>
            <a:r>
              <a:rPr lang="en-US" sz="3100" dirty="0">
                <a:cs typeface="Calibri"/>
              </a:rPr>
              <a:t>Join our Listserv: </a:t>
            </a:r>
          </a:p>
          <a:p>
            <a:pPr marL="0" indent="0" algn="ctr">
              <a:buNone/>
            </a:pPr>
            <a:r>
              <a:rPr lang="en-US" sz="3100" dirty="0">
                <a:cs typeface="Calibri"/>
                <a:hlinkClick r:id="rId4"/>
              </a:rPr>
              <a:t>https://bit.ly/Prepared4AllListserv</a:t>
            </a:r>
            <a:endParaRPr lang="en-US" sz="3100" dirty="0">
              <a:cs typeface="Calibri"/>
            </a:endParaRPr>
          </a:p>
          <a:p>
            <a:pPr marL="0" indent="0" algn="ctr">
              <a:buNone/>
            </a:pPr>
            <a:endParaRPr lang="en-US" sz="3100" dirty="0">
              <a:cs typeface="Calibri"/>
            </a:endParaRPr>
          </a:p>
          <a:p>
            <a:pPr marL="0" indent="0" algn="ctr">
              <a:buNone/>
            </a:pPr>
            <a:r>
              <a:rPr lang="en-US" sz="3100" dirty="0">
                <a:cs typeface="Calibri"/>
              </a:rPr>
              <a:t>Learn more:</a:t>
            </a:r>
          </a:p>
          <a:p>
            <a:pPr marL="0" indent="0" algn="ctr">
              <a:buNone/>
            </a:pPr>
            <a:r>
              <a:rPr lang="en-US" sz="3100" dirty="0">
                <a:cs typeface="Calibri"/>
                <a:hlinkClick r:id="rId5"/>
              </a:rPr>
              <a:t>https://bit.ly/Prepared4ALL</a:t>
            </a:r>
            <a:r>
              <a:rPr lang="en-US" sz="3100" dirty="0">
                <a:cs typeface="Calibri"/>
              </a:rPr>
              <a:t>  </a:t>
            </a:r>
          </a:p>
          <a:p>
            <a:pPr marL="0" indent="0" algn="ctr">
              <a:buNone/>
            </a:pPr>
            <a:endParaRPr lang="en-US" sz="3100" dirty="0"/>
          </a:p>
          <a:p>
            <a:pPr marL="0" indent="0" algn="ctr">
              <a:buNone/>
            </a:pPr>
            <a:r>
              <a:rPr lang="en-US" sz="3100" dirty="0"/>
              <a:t>Adriane Griffen, </a:t>
            </a:r>
            <a:r>
              <a:rPr lang="it-IT" sz="3100" dirty="0" err="1"/>
              <a:t>DrPH</a:t>
            </a:r>
            <a:r>
              <a:rPr lang="it-IT" sz="3100" dirty="0"/>
              <a:t>, MPH, MCHES®</a:t>
            </a:r>
            <a:endParaRPr lang="it-IT" sz="3100" dirty="0">
              <a:cs typeface="Calibri"/>
            </a:endParaRPr>
          </a:p>
          <a:p>
            <a:pPr marL="0" indent="0" algn="ctr">
              <a:buNone/>
            </a:pPr>
            <a:r>
              <a:rPr lang="it-IT" sz="3100" dirty="0">
                <a:hlinkClick r:id="rId6"/>
              </a:rPr>
              <a:t>AGriffen@aucd.org</a:t>
            </a:r>
            <a:br>
              <a:rPr lang="it-IT" sz="3100" dirty="0"/>
            </a:br>
            <a:endParaRPr lang="it-IT" sz="3100" dirty="0"/>
          </a:p>
          <a:p>
            <a:pPr marL="0" indent="0" algn="ctr">
              <a:buNone/>
            </a:pPr>
            <a:br>
              <a:rPr lang="it-IT" sz="3100" dirty="0"/>
            </a:br>
            <a:r>
              <a:rPr lang="it-IT" sz="3100" dirty="0">
                <a:cs typeface="Calibri"/>
              </a:rPr>
              <a:t>Sue </a:t>
            </a:r>
            <a:r>
              <a:rPr lang="it-IT" sz="3100" dirty="0" err="1">
                <a:cs typeface="Calibri"/>
              </a:rPr>
              <a:t>Wolf-Fordham</a:t>
            </a:r>
            <a:r>
              <a:rPr lang="it-IT" sz="3100" dirty="0">
                <a:cs typeface="Calibri"/>
              </a:rPr>
              <a:t>, JD, MPA</a:t>
            </a:r>
            <a:br>
              <a:rPr lang="it-IT" sz="3100" dirty="0">
                <a:cs typeface="Calibri"/>
              </a:rPr>
            </a:br>
            <a:r>
              <a:rPr lang="it-IT" sz="3100" dirty="0">
                <a:ea typeface="+mn-lt"/>
                <a:cs typeface="+mn-lt"/>
                <a:hlinkClick r:id="rId7"/>
              </a:rPr>
              <a:t>SWolf-Fordham@aucd.org</a:t>
            </a:r>
            <a:endParaRPr lang="it-IT" sz="3100" dirty="0"/>
          </a:p>
          <a:p>
            <a:pPr marL="0" indent="0" algn="ctr">
              <a:buNone/>
            </a:pPr>
            <a:endParaRPr lang="en-US" sz="3100" dirty="0"/>
          </a:p>
          <a:p>
            <a:pPr marL="0" indent="0">
              <a:buNone/>
            </a:pPr>
            <a:endParaRPr lang="en-US" dirty="0"/>
          </a:p>
        </p:txBody>
      </p:sp>
    </p:spTree>
    <p:extLst>
      <p:ext uri="{BB962C8B-B14F-4D97-AF65-F5344CB8AC3E}">
        <p14:creationId xmlns:p14="http://schemas.microsoft.com/office/powerpoint/2010/main" val="4202408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746D-6401-C74F-9706-55E05B5AC47D}"/>
              </a:ext>
            </a:extLst>
          </p:cNvPr>
          <p:cNvSpPr>
            <a:spLocks noGrp="1"/>
          </p:cNvSpPr>
          <p:nvPr>
            <p:ph type="title"/>
          </p:nvPr>
        </p:nvSpPr>
        <p:spPr/>
        <p:txBody>
          <a:bodyPr/>
          <a:lstStyle/>
          <a:p>
            <a:pPr algn="ctr"/>
            <a:r>
              <a:rPr lang="en-US" dirty="0"/>
              <a:t>Bonus Resources</a:t>
            </a:r>
          </a:p>
        </p:txBody>
      </p:sp>
      <p:sp>
        <p:nvSpPr>
          <p:cNvPr id="3" name="Content Placeholder 2">
            <a:extLst>
              <a:ext uri="{FF2B5EF4-FFF2-40B4-BE49-F238E27FC236}">
                <a16:creationId xmlns:a16="http://schemas.microsoft.com/office/drawing/2014/main" id="{683BC9D4-B0C8-984A-9BD0-EFD32F8AB26F}"/>
              </a:ext>
            </a:extLst>
          </p:cNvPr>
          <p:cNvSpPr>
            <a:spLocks noGrp="1"/>
          </p:cNvSpPr>
          <p:nvPr>
            <p:ph idx="1"/>
          </p:nvPr>
        </p:nvSpPr>
        <p:spPr/>
        <p:txBody>
          <a:bodyPr/>
          <a:lstStyle/>
          <a:p>
            <a:r>
              <a:rPr lang="en-US" dirty="0"/>
              <a:t>Online training lesson video previews </a:t>
            </a:r>
            <a:r>
              <a:rPr lang="en-US" dirty="0">
                <a:hlinkClick r:id="rId2"/>
              </a:rPr>
              <a:t>https://nationalcenterdph.org/our-focus-areas/prepared4all/prepared4all-online-training-course/</a:t>
            </a:r>
            <a:endParaRPr lang="en-US" dirty="0"/>
          </a:p>
          <a:p>
            <a:pPr marL="0" indent="0">
              <a:buNone/>
            </a:pPr>
            <a:endParaRPr lang="en-US" dirty="0"/>
          </a:p>
          <a:p>
            <a:r>
              <a:rPr lang="en-US" dirty="0"/>
              <a:t>Archived webinars </a:t>
            </a:r>
            <a:r>
              <a:rPr lang="en-US" dirty="0">
                <a:hlinkClick r:id="rId3"/>
              </a:rPr>
              <a:t>https://nationalcenterdph.org/our-focus-areas/prepared4all/prepared4all-video-archive/</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30589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4153B-658F-F547-A20B-2ABF2F812212}"/>
              </a:ext>
            </a:extLst>
          </p:cNvPr>
          <p:cNvSpPr/>
          <p:nvPr/>
        </p:nvSpPr>
        <p:spPr>
          <a:xfrm>
            <a:off x="1835963" y="288778"/>
            <a:ext cx="8785354" cy="584775"/>
          </a:xfrm>
          <a:prstGeom prst="rect">
            <a:avLst/>
          </a:prstGeom>
        </p:spPr>
        <p:txBody>
          <a:bodyPr wrap="none">
            <a:spAutoFit/>
          </a:bodyPr>
          <a:lstStyle/>
          <a:p>
            <a:r>
              <a:rPr lang="en-US" sz="3200" b="1" dirty="0"/>
              <a:t>Public Health is for Everyone: </a:t>
            </a:r>
            <a:r>
              <a:rPr lang="en-US" sz="3200" b="1" dirty="0">
                <a:hlinkClick r:id="rId3"/>
              </a:rPr>
              <a:t>www.phetoolkit.org</a:t>
            </a:r>
            <a:r>
              <a:rPr lang="en-US" sz="3200" b="1" dirty="0"/>
              <a:t> </a:t>
            </a:r>
          </a:p>
        </p:txBody>
      </p:sp>
      <p:pic>
        <p:nvPicPr>
          <p:cNvPr id="4" name="Picture 3" descr="Screenshot of the Public Health is for Everyone   Toolkit website. Public health is for everyone: www.phetoolkit.org. Public health is for everyone. An Inclusive planning toolkit for public health professionals. 1 in 4 Americans has a disability. Introducing Public Healthis for Everyone, a one-stop living collection of resources and best practices on health and disability to ensure public health efforts reach people living with a disability.&#10;Topics:&#10;Health care access&#10;Accessibility browse resources&#10;Video tour&#10;User guide&#10;Image of two people of color sitting at a desk working together. Your work has impact...Michigan's Partnership for Health and Disability is working in collaboration with partners to integrate people with disabilities into evidence-based health promotion programs like Personal Action Toward Health.">
            <a:extLst>
              <a:ext uri="{FF2B5EF4-FFF2-40B4-BE49-F238E27FC236}">
                <a16:creationId xmlns:a16="http://schemas.microsoft.com/office/drawing/2014/main" id="{11F461A8-9C50-AB4E-9AA7-4E6B566FD094}"/>
              </a:ext>
            </a:extLst>
          </p:cNvPr>
          <p:cNvPicPr>
            <a:picLocks noChangeAspect="1"/>
          </p:cNvPicPr>
          <p:nvPr/>
        </p:nvPicPr>
        <p:blipFill>
          <a:blip r:embed="rId4"/>
          <a:stretch>
            <a:fillRect/>
          </a:stretch>
        </p:blipFill>
        <p:spPr>
          <a:xfrm>
            <a:off x="1656259" y="1007269"/>
            <a:ext cx="8879481" cy="4564857"/>
          </a:xfrm>
          <a:prstGeom prst="rect">
            <a:avLst/>
          </a:prstGeom>
        </p:spPr>
      </p:pic>
    </p:spTree>
    <p:extLst>
      <p:ext uri="{BB962C8B-B14F-4D97-AF65-F5344CB8AC3E}">
        <p14:creationId xmlns:p14="http://schemas.microsoft.com/office/powerpoint/2010/main" val="175811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2BF17-1A95-704B-A5C0-B7A40EC18D25}"/>
              </a:ext>
            </a:extLst>
          </p:cNvPr>
          <p:cNvSpPr>
            <a:spLocks noGrp="1"/>
          </p:cNvSpPr>
          <p:nvPr>
            <p:ph idx="1"/>
          </p:nvPr>
        </p:nvSpPr>
        <p:spPr/>
        <p:txBody>
          <a:bodyPr>
            <a:normAutofit/>
          </a:bodyPr>
          <a:lstStyle/>
          <a:p>
            <a:pPr marL="0" indent="0">
              <a:buNone/>
            </a:pPr>
            <a:endParaRPr lang="en-US" sz="8800"/>
          </a:p>
          <a:p>
            <a:pPr marL="0" indent="0">
              <a:buNone/>
            </a:pPr>
            <a:r>
              <a:rPr lang="en-US" sz="8800" b="1">
                <a:solidFill>
                  <a:schemeClr val="accent1">
                    <a:lumMod val="75000"/>
                  </a:schemeClr>
                </a:solidFill>
              </a:rPr>
              <a:t>“All response is local”</a:t>
            </a:r>
          </a:p>
        </p:txBody>
      </p:sp>
    </p:spTree>
    <p:extLst>
      <p:ext uri="{BB962C8B-B14F-4D97-AF65-F5344CB8AC3E}">
        <p14:creationId xmlns:p14="http://schemas.microsoft.com/office/powerpoint/2010/main" val="121883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735D-181E-014B-90AA-78E9AE87E4E9}"/>
              </a:ext>
            </a:extLst>
          </p:cNvPr>
          <p:cNvSpPr>
            <a:spLocks noGrp="1"/>
          </p:cNvSpPr>
          <p:nvPr>
            <p:ph type="title"/>
          </p:nvPr>
        </p:nvSpPr>
        <p:spPr>
          <a:xfrm>
            <a:off x="1060232" y="4532430"/>
            <a:ext cx="10071536" cy="929750"/>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Impacts of Disasters on People with Disabilities</a:t>
            </a:r>
          </a:p>
        </p:txBody>
      </p:sp>
      <p:pic>
        <p:nvPicPr>
          <p:cNvPr id="1026" name="Picture 2" descr="Congressmen want 'disturbing' death of Michael Hickson investigated.  Published 7/14/2020. Nation.">
            <a:extLst>
              <a:ext uri="{FF2B5EF4-FFF2-40B4-BE49-F238E27FC236}">
                <a16:creationId xmlns:a16="http://schemas.microsoft.com/office/drawing/2014/main" id="{BFE5FC69-6F0D-40C2-B2A6-CC65E16FBC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9867"/>
          <a:stretch/>
        </p:blipFill>
        <p:spPr bwMode="auto">
          <a:xfrm>
            <a:off x="6228506" y="793047"/>
            <a:ext cx="5131331" cy="30248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D24DD58-A62B-2244-81F3-68F5CE6E1440}"/>
              </a:ext>
            </a:extLst>
          </p:cNvPr>
          <p:cNvSpPr txBox="1"/>
          <p:nvPr/>
        </p:nvSpPr>
        <p:spPr>
          <a:xfrm>
            <a:off x="6228506" y="3817861"/>
            <a:ext cx="5131331" cy="409582"/>
          </a:xfrm>
          <a:prstGeom prst="rect">
            <a:avLst/>
          </a:prstGeom>
          <a:solidFill>
            <a:srgbClr val="000000">
              <a:alpha val="50000"/>
            </a:srgbClr>
          </a:solidFill>
          <a:ln>
            <a:noFill/>
          </a:ln>
        </p:spPr>
        <p:txBody>
          <a:bodyPr wrap="square" rtlCol="0">
            <a:noAutofit/>
          </a:bodyPr>
          <a:lstStyle/>
          <a:p>
            <a:pPr algn="ctr">
              <a:spcAft>
                <a:spcPts val="600"/>
              </a:spcAft>
            </a:pPr>
            <a:r>
              <a:rPr lang="en-US" sz="2400" dirty="0">
                <a:solidFill>
                  <a:srgbClr val="FFFFFF"/>
                </a:solidFill>
              </a:rPr>
              <a:t>Michael Hickson</a:t>
            </a:r>
          </a:p>
        </p:txBody>
      </p:sp>
      <p:sp>
        <p:nvSpPr>
          <p:cNvPr id="3" name="TextBox 2">
            <a:extLst>
              <a:ext uri="{FF2B5EF4-FFF2-40B4-BE49-F238E27FC236}">
                <a16:creationId xmlns:a16="http://schemas.microsoft.com/office/drawing/2014/main" id="{65B40C6A-6D1B-435A-A602-A60A663FBE91}"/>
              </a:ext>
            </a:extLst>
          </p:cNvPr>
          <p:cNvSpPr txBox="1"/>
          <p:nvPr/>
        </p:nvSpPr>
        <p:spPr>
          <a:xfrm>
            <a:off x="1202400" y="194312"/>
            <a:ext cx="5026106" cy="4524315"/>
          </a:xfrm>
          <a:prstGeom prst="rect">
            <a:avLst/>
          </a:prstGeom>
          <a:noFill/>
        </p:spPr>
        <p:txBody>
          <a:bodyPr wrap="square" rtlCol="0">
            <a:spAutoFit/>
          </a:bodyPr>
          <a:lstStyle/>
          <a:p>
            <a:r>
              <a:rPr lang="en-US" sz="4800" dirty="0"/>
              <a:t>“Black Disabled Man Dies from COVID-19 After Texas Hospital Refused to Treat Him”</a:t>
            </a:r>
          </a:p>
        </p:txBody>
      </p:sp>
      <p:sp>
        <p:nvSpPr>
          <p:cNvPr id="7" name="Rectangle 6">
            <a:extLst>
              <a:ext uri="{FF2B5EF4-FFF2-40B4-BE49-F238E27FC236}">
                <a16:creationId xmlns:a16="http://schemas.microsoft.com/office/drawing/2014/main" id="{E4D3C82B-BCDE-644D-9483-501549F661EB}"/>
              </a:ext>
            </a:extLst>
          </p:cNvPr>
          <p:cNvSpPr/>
          <p:nvPr/>
        </p:nvSpPr>
        <p:spPr>
          <a:xfrm>
            <a:off x="6096000" y="4227443"/>
            <a:ext cx="6096000" cy="461665"/>
          </a:xfrm>
          <a:prstGeom prst="rect">
            <a:avLst/>
          </a:prstGeom>
        </p:spPr>
        <p:txBody>
          <a:bodyPr>
            <a:spAutoFit/>
          </a:bodyPr>
          <a:lstStyle/>
          <a:p>
            <a:r>
              <a:rPr lang="en-US" sz="1200" i="1" dirty="0"/>
              <a:t>Photo credit</a:t>
            </a:r>
            <a:r>
              <a:rPr lang="en-US" sz="1200" dirty="0"/>
              <a:t>: https://</a:t>
            </a:r>
            <a:r>
              <a:rPr lang="en-US" sz="1200" dirty="0" err="1"/>
              <a:t>www.catholicnewsagency.com</a:t>
            </a:r>
            <a:r>
              <a:rPr lang="en-US" sz="1200" dirty="0"/>
              <a:t>/news/disabled-man-dies-after-texas-hospital-withheld-coronavirus-treatment-55434</a:t>
            </a:r>
          </a:p>
        </p:txBody>
      </p:sp>
    </p:spTree>
    <p:extLst>
      <p:ext uri="{BB962C8B-B14F-4D97-AF65-F5344CB8AC3E}">
        <p14:creationId xmlns:p14="http://schemas.microsoft.com/office/powerpoint/2010/main" val="58863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2B22-0B47-4BD2-97E1-AE9F74346BA3}"/>
              </a:ext>
            </a:extLst>
          </p:cNvPr>
          <p:cNvSpPr>
            <a:spLocks noGrp="1"/>
          </p:cNvSpPr>
          <p:nvPr>
            <p:ph type="title"/>
          </p:nvPr>
        </p:nvSpPr>
        <p:spPr>
          <a:xfrm>
            <a:off x="286252" y="379546"/>
            <a:ext cx="6286730" cy="1325563"/>
          </a:xfrm>
        </p:spPr>
        <p:txBody>
          <a:bodyPr/>
          <a:lstStyle/>
          <a:p>
            <a:r>
              <a:rPr lang="en-US" dirty="0"/>
              <a:t>Emergency Management: A System of Systems </a:t>
            </a:r>
          </a:p>
        </p:txBody>
      </p:sp>
      <p:sp>
        <p:nvSpPr>
          <p:cNvPr id="3" name="Content Placeholder 2">
            <a:extLst>
              <a:ext uri="{FF2B5EF4-FFF2-40B4-BE49-F238E27FC236}">
                <a16:creationId xmlns:a16="http://schemas.microsoft.com/office/drawing/2014/main" id="{402B7422-8C16-4D47-84F6-98A802168E1A}"/>
              </a:ext>
            </a:extLst>
          </p:cNvPr>
          <p:cNvSpPr>
            <a:spLocks noGrp="1"/>
          </p:cNvSpPr>
          <p:nvPr>
            <p:ph idx="1"/>
          </p:nvPr>
        </p:nvSpPr>
        <p:spPr>
          <a:xfrm>
            <a:off x="432271" y="1793528"/>
            <a:ext cx="4813498" cy="5085052"/>
          </a:xfrm>
        </p:spPr>
        <p:txBody>
          <a:bodyPr>
            <a:normAutofit fontScale="92500"/>
          </a:bodyPr>
          <a:lstStyle/>
          <a:p>
            <a:r>
              <a:rPr lang="en-US" dirty="0"/>
              <a:t>One size does not fit all – every state, region, and local community operates differently</a:t>
            </a:r>
          </a:p>
          <a:p>
            <a:r>
              <a:rPr lang="en-US" dirty="0"/>
              <a:t>ALL have plans + emergency roles</a:t>
            </a:r>
          </a:p>
          <a:p>
            <a:r>
              <a:rPr lang="en-US" dirty="0"/>
              <a:t>Higher levels don’t necessarily oversee or control lower levels</a:t>
            </a:r>
          </a:p>
          <a:p>
            <a:r>
              <a:rPr lang="en-US" dirty="0"/>
              <a:t>Higher levels are supposed to coordinate with lower levels</a:t>
            </a:r>
          </a:p>
          <a:p>
            <a:r>
              <a:rPr lang="en-US" dirty="0"/>
              <a:t>Overlap is inconsistent between geographic areas and levels </a:t>
            </a:r>
          </a:p>
          <a:p>
            <a:endParaRPr lang="en-US" dirty="0"/>
          </a:p>
        </p:txBody>
      </p:sp>
      <p:sp>
        <p:nvSpPr>
          <p:cNvPr id="17" name="TextBox 16">
            <a:extLst>
              <a:ext uri="{FF2B5EF4-FFF2-40B4-BE49-F238E27FC236}">
                <a16:creationId xmlns:a16="http://schemas.microsoft.com/office/drawing/2014/main" id="{3556196B-266B-41F0-A78D-E6C3D6B95023}"/>
              </a:ext>
            </a:extLst>
          </p:cNvPr>
          <p:cNvSpPr txBox="1"/>
          <p:nvPr/>
        </p:nvSpPr>
        <p:spPr>
          <a:xfrm>
            <a:off x="9433098" y="365124"/>
            <a:ext cx="2166529" cy="6492875"/>
          </a:xfrm>
          <a:prstGeom prst="rect">
            <a:avLst/>
          </a:prstGeom>
          <a:solidFill>
            <a:srgbClr val="832718"/>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771ED1CB-2A32-478D-9C8A-35043D06D8E1}"/>
              </a:ext>
            </a:extLst>
          </p:cNvPr>
          <p:cNvSpPr/>
          <p:nvPr/>
        </p:nvSpPr>
        <p:spPr>
          <a:xfrm>
            <a:off x="9862598" y="1042328"/>
            <a:ext cx="1323109" cy="926300"/>
          </a:xfrm>
          <a:prstGeom prst="ellipse">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CBAB052-FE3D-4CD4-9FA6-4E7E426452F6}"/>
              </a:ext>
            </a:extLst>
          </p:cNvPr>
          <p:cNvSpPr txBox="1"/>
          <p:nvPr/>
        </p:nvSpPr>
        <p:spPr>
          <a:xfrm>
            <a:off x="10049294" y="1350254"/>
            <a:ext cx="194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Federal</a:t>
            </a:r>
          </a:p>
        </p:txBody>
      </p:sp>
      <p:sp>
        <p:nvSpPr>
          <p:cNvPr id="20" name="Oval 19">
            <a:extLst>
              <a:ext uri="{FF2B5EF4-FFF2-40B4-BE49-F238E27FC236}">
                <a16:creationId xmlns:a16="http://schemas.microsoft.com/office/drawing/2014/main" id="{EA090A2D-CAA6-48A3-9996-642DD3966AF0}"/>
              </a:ext>
            </a:extLst>
          </p:cNvPr>
          <p:cNvSpPr/>
          <p:nvPr/>
        </p:nvSpPr>
        <p:spPr>
          <a:xfrm>
            <a:off x="9827956" y="2262616"/>
            <a:ext cx="1323109" cy="926300"/>
          </a:xfrm>
          <a:prstGeom prst="ellipse">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B91FA3A-B755-4FC5-B2AB-60681EA64E7B}"/>
              </a:ext>
            </a:extLst>
          </p:cNvPr>
          <p:cNvSpPr/>
          <p:nvPr/>
        </p:nvSpPr>
        <p:spPr>
          <a:xfrm>
            <a:off x="9862598" y="3409754"/>
            <a:ext cx="1323109" cy="926300"/>
          </a:xfrm>
          <a:prstGeom prst="ellipse">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51604A6-EF58-4D59-ADFF-1BADDEC8F05F}"/>
              </a:ext>
            </a:extLst>
          </p:cNvPr>
          <p:cNvSpPr/>
          <p:nvPr/>
        </p:nvSpPr>
        <p:spPr>
          <a:xfrm>
            <a:off x="9862598" y="4646402"/>
            <a:ext cx="1323109" cy="926300"/>
          </a:xfrm>
          <a:prstGeom prst="ellipse">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832F0CC-F967-4A08-AF08-7515982DD7DB}"/>
              </a:ext>
            </a:extLst>
          </p:cNvPr>
          <p:cNvSpPr/>
          <p:nvPr/>
        </p:nvSpPr>
        <p:spPr>
          <a:xfrm>
            <a:off x="9881663" y="5783192"/>
            <a:ext cx="1323109" cy="926300"/>
          </a:xfrm>
          <a:prstGeom prst="ellipse">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Block Arc 23">
            <a:extLst>
              <a:ext uri="{FF2B5EF4-FFF2-40B4-BE49-F238E27FC236}">
                <a16:creationId xmlns:a16="http://schemas.microsoft.com/office/drawing/2014/main" id="{B580F2C6-98DC-49A7-805D-BE1877D2116F}"/>
              </a:ext>
            </a:extLst>
          </p:cNvPr>
          <p:cNvSpPr/>
          <p:nvPr/>
        </p:nvSpPr>
        <p:spPr>
          <a:xfrm>
            <a:off x="9101462" y="0"/>
            <a:ext cx="2845380" cy="20192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0641026-17A5-4845-B739-5CCC01F722D2}"/>
              </a:ext>
            </a:extLst>
          </p:cNvPr>
          <p:cNvSpPr/>
          <p:nvPr/>
        </p:nvSpPr>
        <p:spPr>
          <a:xfrm>
            <a:off x="9512776" y="474435"/>
            <a:ext cx="1988129" cy="5254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descr="A graphic showing Public Health with different levels: Federal, Regional-State, State, Regional-Local and Local.">
            <a:extLst>
              <a:ext uri="{FF2B5EF4-FFF2-40B4-BE49-F238E27FC236}">
                <a16:creationId xmlns:a16="http://schemas.microsoft.com/office/drawing/2014/main" id="{D1580FCC-A572-4043-B0AB-B730028FB548}"/>
              </a:ext>
            </a:extLst>
          </p:cNvPr>
          <p:cNvSpPr txBox="1"/>
          <p:nvPr/>
        </p:nvSpPr>
        <p:spPr>
          <a:xfrm>
            <a:off x="9744839" y="2423509"/>
            <a:ext cx="14893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Regional-State</a:t>
            </a:r>
          </a:p>
        </p:txBody>
      </p:sp>
      <p:sp>
        <p:nvSpPr>
          <p:cNvPr id="28" name="TextBox 27">
            <a:extLst>
              <a:ext uri="{FF2B5EF4-FFF2-40B4-BE49-F238E27FC236}">
                <a16:creationId xmlns:a16="http://schemas.microsoft.com/office/drawing/2014/main" id="{180087B6-BF13-4575-A8A0-BBB33E33F901}"/>
              </a:ext>
            </a:extLst>
          </p:cNvPr>
          <p:cNvSpPr txBox="1"/>
          <p:nvPr/>
        </p:nvSpPr>
        <p:spPr>
          <a:xfrm>
            <a:off x="9786309" y="4799264"/>
            <a:ext cx="140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Regional-Local</a:t>
            </a:r>
          </a:p>
        </p:txBody>
      </p:sp>
      <p:sp>
        <p:nvSpPr>
          <p:cNvPr id="29" name="TextBox 28">
            <a:extLst>
              <a:ext uri="{FF2B5EF4-FFF2-40B4-BE49-F238E27FC236}">
                <a16:creationId xmlns:a16="http://schemas.microsoft.com/office/drawing/2014/main" id="{D98545DC-9E57-499B-B4FB-66BB970A709C}"/>
              </a:ext>
            </a:extLst>
          </p:cNvPr>
          <p:cNvSpPr txBox="1"/>
          <p:nvPr/>
        </p:nvSpPr>
        <p:spPr>
          <a:xfrm>
            <a:off x="10169329" y="6061676"/>
            <a:ext cx="821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Local</a:t>
            </a:r>
          </a:p>
        </p:txBody>
      </p:sp>
      <p:sp>
        <p:nvSpPr>
          <p:cNvPr id="30" name="TextBox 29">
            <a:extLst>
              <a:ext uri="{FF2B5EF4-FFF2-40B4-BE49-F238E27FC236}">
                <a16:creationId xmlns:a16="http://schemas.microsoft.com/office/drawing/2014/main" id="{FE5DC686-B423-4A41-A505-91EFD085E3F3}"/>
              </a:ext>
            </a:extLst>
          </p:cNvPr>
          <p:cNvSpPr txBox="1"/>
          <p:nvPr/>
        </p:nvSpPr>
        <p:spPr>
          <a:xfrm>
            <a:off x="10169329" y="3668191"/>
            <a:ext cx="194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State</a:t>
            </a:r>
          </a:p>
        </p:txBody>
      </p:sp>
      <p:sp>
        <p:nvSpPr>
          <p:cNvPr id="4" name="TextBox 3">
            <a:extLst>
              <a:ext uri="{FF2B5EF4-FFF2-40B4-BE49-F238E27FC236}">
                <a16:creationId xmlns:a16="http://schemas.microsoft.com/office/drawing/2014/main" id="{5A8190F4-2336-CF40-8F31-BB4EDB73F2F2}"/>
              </a:ext>
            </a:extLst>
          </p:cNvPr>
          <p:cNvSpPr txBox="1"/>
          <p:nvPr/>
        </p:nvSpPr>
        <p:spPr>
          <a:xfrm>
            <a:off x="9786309" y="278714"/>
            <a:ext cx="1447870" cy="373554"/>
          </a:xfrm>
          <a:prstGeom prst="rect">
            <a:avLst/>
          </a:prstGeom>
          <a:noFill/>
        </p:spPr>
        <p:txBody>
          <a:bodyPr wrap="square" rtlCol="0">
            <a:spAutoFit/>
          </a:bodyPr>
          <a:lstStyle/>
          <a:p>
            <a:pPr algn="ctr"/>
            <a:r>
              <a:rPr lang="en-US" b="1" dirty="0"/>
              <a:t>Public Health</a:t>
            </a:r>
          </a:p>
        </p:txBody>
      </p:sp>
      <p:pic>
        <p:nvPicPr>
          <p:cNvPr id="43" name="Picture 42" descr="A graphic showing Emergency Management with different levels: Federal, Regional-State, State, Regional-Local and Local.">
            <a:extLst>
              <a:ext uri="{FF2B5EF4-FFF2-40B4-BE49-F238E27FC236}">
                <a16:creationId xmlns:a16="http://schemas.microsoft.com/office/drawing/2014/main" id="{32159EAE-E6C4-5440-80ED-FC7A605AB6AE}"/>
              </a:ext>
            </a:extLst>
          </p:cNvPr>
          <p:cNvPicPr>
            <a:picLocks noChangeAspect="1"/>
          </p:cNvPicPr>
          <p:nvPr/>
        </p:nvPicPr>
        <p:blipFill rotWithShape="1">
          <a:blip r:embed="rId3"/>
          <a:srcRect l="70760" t="20904" r="16260" b="30760"/>
          <a:stretch/>
        </p:blipFill>
        <p:spPr>
          <a:xfrm>
            <a:off x="6219188" y="-6792"/>
            <a:ext cx="2893375" cy="7001150"/>
          </a:xfrm>
          <a:prstGeom prst="rect">
            <a:avLst/>
          </a:prstGeom>
        </p:spPr>
      </p:pic>
      <p:sp>
        <p:nvSpPr>
          <p:cNvPr id="5" name="TextBox 4">
            <a:extLst>
              <a:ext uri="{FF2B5EF4-FFF2-40B4-BE49-F238E27FC236}">
                <a16:creationId xmlns:a16="http://schemas.microsoft.com/office/drawing/2014/main" id="{BBC7310B-D1A1-5E42-A0A6-D3B878B07FBC}"/>
              </a:ext>
            </a:extLst>
          </p:cNvPr>
          <p:cNvSpPr txBox="1"/>
          <p:nvPr/>
        </p:nvSpPr>
        <p:spPr>
          <a:xfrm>
            <a:off x="6842178" y="353568"/>
            <a:ext cx="1749112" cy="646331"/>
          </a:xfrm>
          <a:prstGeom prst="rect">
            <a:avLst/>
          </a:prstGeom>
          <a:solidFill>
            <a:schemeClr val="bg2">
              <a:lumMod val="75000"/>
            </a:schemeClr>
          </a:solidFill>
        </p:spPr>
        <p:txBody>
          <a:bodyPr wrap="square" rtlCol="0">
            <a:spAutoFit/>
          </a:bodyPr>
          <a:lstStyle/>
          <a:p>
            <a:r>
              <a:rPr lang="en-US" b="1" dirty="0"/>
              <a:t>Emergency</a:t>
            </a:r>
          </a:p>
          <a:p>
            <a:r>
              <a:rPr lang="en-US" b="1" dirty="0"/>
              <a:t>Management</a:t>
            </a:r>
          </a:p>
        </p:txBody>
      </p:sp>
    </p:spTree>
    <p:extLst>
      <p:ext uri="{BB962C8B-B14F-4D97-AF65-F5344CB8AC3E}">
        <p14:creationId xmlns:p14="http://schemas.microsoft.com/office/powerpoint/2010/main" val="58767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Users">
            <a:extLst>
              <a:ext uri="{FF2B5EF4-FFF2-40B4-BE49-F238E27FC236}">
                <a16:creationId xmlns:a16="http://schemas.microsoft.com/office/drawing/2014/main" id="{91D513F5-2C60-4B4D-861B-72788F1533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5546" y="2357144"/>
            <a:ext cx="870808" cy="945967"/>
          </a:xfrm>
          <a:prstGeom prst="rect">
            <a:avLst/>
          </a:prstGeom>
        </p:spPr>
      </p:pic>
      <p:sp>
        <p:nvSpPr>
          <p:cNvPr id="5" name="TextBox 4">
            <a:extLst>
              <a:ext uri="{FF2B5EF4-FFF2-40B4-BE49-F238E27FC236}">
                <a16:creationId xmlns:a16="http://schemas.microsoft.com/office/drawing/2014/main" id="{149DD85D-148A-F84F-9DE7-3CE35B6D87CA}"/>
              </a:ext>
            </a:extLst>
          </p:cNvPr>
          <p:cNvSpPr txBox="1"/>
          <p:nvPr/>
        </p:nvSpPr>
        <p:spPr>
          <a:xfrm>
            <a:off x="3457875" y="2318601"/>
            <a:ext cx="8296803" cy="2554545"/>
          </a:xfrm>
          <a:prstGeom prst="rect">
            <a:avLst/>
          </a:prstGeom>
          <a:noFill/>
        </p:spPr>
        <p:txBody>
          <a:bodyPr wrap="square" rtlCol="0">
            <a:spAutoFit/>
          </a:bodyPr>
          <a:lstStyle/>
          <a:p>
            <a:r>
              <a:rPr lang="en-US" sz="3200" dirty="0"/>
              <a:t>2. Partner (Affiliate) Town Hall Meetings </a:t>
            </a:r>
            <a:br>
              <a:rPr lang="en-US" sz="3200" dirty="0"/>
            </a:br>
            <a:r>
              <a:rPr lang="en-US" sz="3200" dirty="0"/>
              <a:t>    </a:t>
            </a:r>
            <a:r>
              <a:rPr lang="en-US" sz="2800" dirty="0"/>
              <a:t>(3</a:t>
            </a:r>
            <a:r>
              <a:rPr lang="en-US" sz="2800" baseline="30000" dirty="0"/>
              <a:t>rd</a:t>
            </a:r>
            <a:r>
              <a:rPr lang="en-US" sz="2800" dirty="0"/>
              <a:t> Wednesday, 1pmET-2pmET)</a:t>
            </a:r>
            <a:endParaRPr lang="en-US" sz="3200" dirty="0"/>
          </a:p>
          <a:p>
            <a:pPr marL="457200" indent="-457200">
              <a:buFont typeface="Arial" panose="020B0604020202020204" pitchFamily="34" charset="0"/>
              <a:buChar char="•"/>
            </a:pPr>
            <a:r>
              <a:rPr lang="en-US" sz="3200" i="1" dirty="0"/>
              <a:t>Planners and others welcome!</a:t>
            </a:r>
            <a:br>
              <a:rPr lang="en-US" sz="3200" i="1" dirty="0"/>
            </a:br>
            <a:endParaRPr lang="en-US" sz="3200" i="1" dirty="0"/>
          </a:p>
          <a:p>
            <a:endParaRPr lang="en-US" sz="3200" dirty="0"/>
          </a:p>
        </p:txBody>
      </p:sp>
      <p:sp>
        <p:nvSpPr>
          <p:cNvPr id="6" name="TextBox 5">
            <a:extLst>
              <a:ext uri="{FF2B5EF4-FFF2-40B4-BE49-F238E27FC236}">
                <a16:creationId xmlns:a16="http://schemas.microsoft.com/office/drawing/2014/main" id="{8D63F7B5-A557-184F-AF66-53462F0E91EA}"/>
              </a:ext>
            </a:extLst>
          </p:cNvPr>
          <p:cNvSpPr txBox="1"/>
          <p:nvPr/>
        </p:nvSpPr>
        <p:spPr>
          <a:xfrm>
            <a:off x="3432112" y="1539206"/>
            <a:ext cx="3440430" cy="584775"/>
          </a:xfrm>
          <a:prstGeom prst="rect">
            <a:avLst/>
          </a:prstGeom>
          <a:noFill/>
        </p:spPr>
        <p:txBody>
          <a:bodyPr wrap="square" rtlCol="0">
            <a:spAutoFit/>
          </a:bodyPr>
          <a:lstStyle/>
          <a:p>
            <a:r>
              <a:rPr lang="en-US" sz="3200" dirty="0"/>
              <a:t>1. Online Course</a:t>
            </a:r>
          </a:p>
        </p:txBody>
      </p:sp>
      <p:sp>
        <p:nvSpPr>
          <p:cNvPr id="9" name="TextBox 8">
            <a:extLst>
              <a:ext uri="{FF2B5EF4-FFF2-40B4-BE49-F238E27FC236}">
                <a16:creationId xmlns:a16="http://schemas.microsoft.com/office/drawing/2014/main" id="{6DD3D700-0113-DE44-885D-BED2CF24D8A7}"/>
              </a:ext>
            </a:extLst>
          </p:cNvPr>
          <p:cNvSpPr txBox="1"/>
          <p:nvPr/>
        </p:nvSpPr>
        <p:spPr>
          <a:xfrm>
            <a:off x="3457876" y="3481244"/>
            <a:ext cx="5638799" cy="1569660"/>
          </a:xfrm>
          <a:prstGeom prst="rect">
            <a:avLst/>
          </a:prstGeom>
          <a:noFill/>
        </p:spPr>
        <p:txBody>
          <a:bodyPr wrap="square" rtlCol="0">
            <a:spAutoFit/>
          </a:bodyPr>
          <a:lstStyle/>
          <a:p>
            <a:endParaRPr lang="en-US" sz="3200" dirty="0"/>
          </a:p>
          <a:p>
            <a:r>
              <a:rPr lang="en-US" sz="3200" dirty="0"/>
              <a:t>3. Student and Trainee Disability Inclusion Coaches</a:t>
            </a:r>
          </a:p>
        </p:txBody>
      </p:sp>
      <p:sp>
        <p:nvSpPr>
          <p:cNvPr id="10" name="TextBox 9">
            <a:extLst>
              <a:ext uri="{FF2B5EF4-FFF2-40B4-BE49-F238E27FC236}">
                <a16:creationId xmlns:a16="http://schemas.microsoft.com/office/drawing/2014/main" id="{04507479-DFCE-5D42-B619-7CDF48460238}"/>
              </a:ext>
            </a:extLst>
          </p:cNvPr>
          <p:cNvSpPr txBox="1"/>
          <p:nvPr/>
        </p:nvSpPr>
        <p:spPr>
          <a:xfrm>
            <a:off x="1248938" y="261010"/>
            <a:ext cx="10326028" cy="769441"/>
          </a:xfrm>
          <a:prstGeom prst="rect">
            <a:avLst/>
          </a:prstGeom>
          <a:noFill/>
        </p:spPr>
        <p:txBody>
          <a:bodyPr wrap="square" rtlCol="0">
            <a:spAutoFit/>
          </a:bodyPr>
          <a:lstStyle/>
          <a:p>
            <a:pPr algn="ctr"/>
            <a:r>
              <a:rPr lang="en-US" sz="4400" dirty="0"/>
              <a:t>Prepared4ALL Program Components</a:t>
            </a:r>
          </a:p>
        </p:txBody>
      </p:sp>
      <p:pic>
        <p:nvPicPr>
          <p:cNvPr id="14" name="Graphic 13" descr="Remote learning language with solid fill">
            <a:extLst>
              <a:ext uri="{FF2B5EF4-FFF2-40B4-BE49-F238E27FC236}">
                <a16:creationId xmlns:a16="http://schemas.microsoft.com/office/drawing/2014/main" id="{F33F265A-91E3-8946-A29A-15DA5BF53F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5116" y="1376010"/>
            <a:ext cx="914400" cy="914400"/>
          </a:xfrm>
          <a:prstGeom prst="rect">
            <a:avLst/>
          </a:prstGeom>
        </p:spPr>
      </p:pic>
      <p:pic>
        <p:nvPicPr>
          <p:cNvPr id="18" name="Graphic 17" descr="Questions with solid fill">
            <a:extLst>
              <a:ext uri="{FF2B5EF4-FFF2-40B4-BE49-F238E27FC236}">
                <a16:creationId xmlns:a16="http://schemas.microsoft.com/office/drawing/2014/main" id="{7F1AEBD3-705B-754B-977B-E3874261E1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1954" y="4110391"/>
            <a:ext cx="914400" cy="914400"/>
          </a:xfrm>
          <a:prstGeom prst="rect">
            <a:avLst/>
          </a:prstGeom>
        </p:spPr>
      </p:pic>
    </p:spTree>
    <p:extLst>
      <p:ext uri="{BB962C8B-B14F-4D97-AF65-F5344CB8AC3E}">
        <p14:creationId xmlns:p14="http://schemas.microsoft.com/office/powerpoint/2010/main" val="377143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9347-7AF4-D146-B8BB-650DFF4A6218}"/>
              </a:ext>
            </a:extLst>
          </p:cNvPr>
          <p:cNvSpPr>
            <a:spLocks noGrp="1"/>
          </p:cNvSpPr>
          <p:nvPr>
            <p:ph type="title"/>
          </p:nvPr>
        </p:nvSpPr>
        <p:spPr>
          <a:xfrm>
            <a:off x="1142845" y="0"/>
            <a:ext cx="10515600" cy="1222513"/>
          </a:xfrm>
        </p:spPr>
        <p:txBody>
          <a:bodyPr>
            <a:noAutofit/>
          </a:bodyPr>
          <a:lstStyle/>
          <a:p>
            <a:pPr algn="ctr"/>
            <a:br>
              <a:rPr lang="en-US" dirty="0"/>
            </a:br>
            <a:br>
              <a:rPr lang="en-US" dirty="0"/>
            </a:br>
            <a:r>
              <a:rPr lang="en-US" dirty="0"/>
              <a:t>Prepared4ALL developed based on:</a:t>
            </a:r>
            <a:br>
              <a:rPr lang="en-US" dirty="0"/>
            </a:br>
            <a:br>
              <a:rPr lang="en-US" dirty="0"/>
            </a:br>
            <a:endParaRPr lang="en-US" dirty="0"/>
          </a:p>
        </p:txBody>
      </p:sp>
      <p:sp>
        <p:nvSpPr>
          <p:cNvPr id="5" name="TextBox 4">
            <a:extLst>
              <a:ext uri="{FF2B5EF4-FFF2-40B4-BE49-F238E27FC236}">
                <a16:creationId xmlns:a16="http://schemas.microsoft.com/office/drawing/2014/main" id="{F8BC41AD-B814-CE40-A4B7-86B7BB0EA4CC}"/>
              </a:ext>
            </a:extLst>
          </p:cNvPr>
          <p:cNvSpPr txBox="1"/>
          <p:nvPr/>
        </p:nvSpPr>
        <p:spPr>
          <a:xfrm>
            <a:off x="1608137" y="1789043"/>
            <a:ext cx="9431079" cy="3539430"/>
          </a:xfrm>
          <a:prstGeom prst="rect">
            <a:avLst/>
          </a:prstGeom>
          <a:noFill/>
        </p:spPr>
        <p:txBody>
          <a:bodyPr wrap="square" rtlCol="0">
            <a:spAutoFit/>
          </a:bodyPr>
          <a:lstStyle/>
          <a:p>
            <a:pPr marL="457200" indent="-457200">
              <a:buFont typeface="Wingdings" pitchFamily="2" charset="2"/>
              <a:buChar char="ü"/>
            </a:pPr>
            <a:r>
              <a:rPr lang="en-US" sz="2800" dirty="0"/>
              <a:t>Emergency and public health preparedness planner survey (61 respondents)</a:t>
            </a:r>
          </a:p>
          <a:p>
            <a:pPr marL="457200" indent="-457200">
              <a:buFont typeface="Wingdings" pitchFamily="2" charset="2"/>
              <a:buChar char="ü"/>
            </a:pPr>
            <a:r>
              <a:rPr lang="en-US" sz="2800" dirty="0"/>
              <a:t>Key informant interviews with experts (5 interviewees)</a:t>
            </a:r>
          </a:p>
          <a:p>
            <a:pPr marL="457200" indent="-457200">
              <a:buFont typeface="Wingdings" pitchFamily="2" charset="2"/>
              <a:buChar char="ü"/>
            </a:pPr>
            <a:r>
              <a:rPr lang="en-US" sz="2800" dirty="0"/>
              <a:t>300+ resources scanned (trainings, informational documents, tools, templates, webinars, reports)​</a:t>
            </a:r>
          </a:p>
          <a:p>
            <a:pPr marL="457200" indent="-457200">
              <a:buFont typeface="Wingdings" pitchFamily="2" charset="2"/>
              <a:buChar char="ü"/>
            </a:pPr>
            <a:r>
              <a:rPr lang="en-US" sz="2800" dirty="0"/>
              <a:t>Lit review</a:t>
            </a:r>
          </a:p>
          <a:p>
            <a:pPr marL="457200" indent="-457200">
              <a:buFont typeface="Wingdings" pitchFamily="2" charset="2"/>
              <a:buChar char="ü"/>
            </a:pPr>
            <a:r>
              <a:rPr lang="en-US" sz="2800" dirty="0"/>
              <a:t>Key finding: Limited info about the “how” and the “why”</a:t>
            </a:r>
          </a:p>
          <a:p>
            <a:pPr marL="457200" indent="-457200">
              <a:buFont typeface="Wingdings" pitchFamily="2" charset="2"/>
              <a:buChar char="ü"/>
            </a:pPr>
            <a:endParaRPr lang="en-US" sz="2800" dirty="0"/>
          </a:p>
        </p:txBody>
      </p:sp>
    </p:spTree>
    <p:extLst>
      <p:ext uri="{BB962C8B-B14F-4D97-AF65-F5344CB8AC3E}">
        <p14:creationId xmlns:p14="http://schemas.microsoft.com/office/powerpoint/2010/main" val="16733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A2D6-FD2C-C949-850C-B654BB8E6D76}"/>
              </a:ext>
            </a:extLst>
          </p:cNvPr>
          <p:cNvSpPr>
            <a:spLocks noGrp="1"/>
          </p:cNvSpPr>
          <p:nvPr>
            <p:ph type="title"/>
          </p:nvPr>
        </p:nvSpPr>
        <p:spPr>
          <a:xfrm>
            <a:off x="830580" y="171449"/>
            <a:ext cx="10515600" cy="1325563"/>
          </a:xfrm>
        </p:spPr>
        <p:txBody>
          <a:bodyPr>
            <a:noAutofit/>
          </a:bodyPr>
          <a:lstStyle/>
          <a:p>
            <a:pPr algn="ctr"/>
            <a:r>
              <a:rPr lang="en-US" sz="3600" dirty="0"/>
              <a:t>We Asked Emergency Managers and Public Health Preparedness Personnel About Disability Inclusion....</a:t>
            </a:r>
            <a:br>
              <a:rPr lang="en-US" sz="3600" dirty="0"/>
            </a:br>
            <a:endParaRPr lang="en-US" sz="3600" dirty="0"/>
          </a:p>
        </p:txBody>
      </p:sp>
      <p:sp>
        <p:nvSpPr>
          <p:cNvPr id="3" name="Content Placeholder 2">
            <a:extLst>
              <a:ext uri="{FF2B5EF4-FFF2-40B4-BE49-F238E27FC236}">
                <a16:creationId xmlns:a16="http://schemas.microsoft.com/office/drawing/2014/main" id="{CF2928CD-FF8F-344D-93D5-801AAE7B1207}"/>
              </a:ext>
            </a:extLst>
          </p:cNvPr>
          <p:cNvSpPr>
            <a:spLocks noGrp="1"/>
          </p:cNvSpPr>
          <p:nvPr>
            <p:ph idx="1"/>
          </p:nvPr>
        </p:nvSpPr>
        <p:spPr>
          <a:xfrm>
            <a:off x="213360" y="1497012"/>
            <a:ext cx="11750040" cy="4842828"/>
          </a:xfrm>
        </p:spPr>
        <p:txBody>
          <a:bodyPr>
            <a:normAutofit lnSpcReduction="10000"/>
          </a:bodyPr>
          <a:lstStyle/>
          <a:p>
            <a:r>
              <a:rPr lang="en-US" sz="2400" dirty="0"/>
              <a:t>Community members with disabilities were ranked as the </a:t>
            </a:r>
            <a:r>
              <a:rPr lang="en-US" sz="2400" b="1" dirty="0"/>
              <a:t>most useful </a:t>
            </a:r>
            <a:r>
              <a:rPr lang="en-US" sz="2400" dirty="0"/>
              <a:t>resource for local emergency planning, but only 25% of respondents reported engaging them as a resource</a:t>
            </a:r>
          </a:p>
          <a:p>
            <a:pPr marL="0" indent="0">
              <a:buNone/>
            </a:pPr>
            <a:endParaRPr lang="en-US" sz="2400" dirty="0"/>
          </a:p>
          <a:p>
            <a:r>
              <a:rPr lang="en-US" sz="2400" b="1" dirty="0"/>
              <a:t>Disability community often lacks context on: </a:t>
            </a:r>
            <a:endParaRPr lang="en-US" sz="2400" dirty="0"/>
          </a:p>
          <a:p>
            <a:pPr lvl="1"/>
            <a:r>
              <a:rPr lang="en-US" dirty="0"/>
              <a:t>Emergency planning process and emergency management system </a:t>
            </a:r>
          </a:p>
          <a:p>
            <a:pPr lvl="1"/>
            <a:r>
              <a:rPr lang="en-US" dirty="0"/>
              <a:t>Emergency manager and public health preparedness roles </a:t>
            </a:r>
            <a:endParaRPr lang="en-US" b="1" dirty="0"/>
          </a:p>
          <a:p>
            <a:r>
              <a:rPr lang="en-US" sz="2400" b="1" dirty="0"/>
              <a:t>Local government planners often lack context on: </a:t>
            </a:r>
          </a:p>
          <a:p>
            <a:pPr lvl="1"/>
            <a:r>
              <a:rPr lang="en-US" dirty="0"/>
              <a:t>Legal obligations under ADA and meeting access and functional needs during emergencies </a:t>
            </a:r>
          </a:p>
          <a:p>
            <a:pPr lvl="1"/>
            <a:r>
              <a:rPr lang="en-US" dirty="0"/>
              <a:t>Including people with disabilities in whole community planning</a:t>
            </a:r>
          </a:p>
          <a:p>
            <a:pPr marL="457200" lvl="1" indent="0">
              <a:buNone/>
            </a:pPr>
            <a:endParaRPr lang="en-US" dirty="0"/>
          </a:p>
          <a:p>
            <a:r>
              <a:rPr lang="en-US" sz="2400" dirty="0"/>
              <a:t>Local government staff often feel short on time, money, staff but are open to partnerships with the disability community-they just may not know how to engage</a:t>
            </a:r>
          </a:p>
          <a:p>
            <a:pPr lvl="0"/>
            <a:endParaRPr lang="en-US" sz="2400" dirty="0"/>
          </a:p>
          <a:p>
            <a:pPr marL="0" lvl="0" indent="0">
              <a:buNone/>
            </a:pPr>
            <a:endParaRPr lang="en-US" dirty="0"/>
          </a:p>
        </p:txBody>
      </p:sp>
    </p:spTree>
    <p:extLst>
      <p:ext uri="{BB962C8B-B14F-4D97-AF65-F5344CB8AC3E}">
        <p14:creationId xmlns:p14="http://schemas.microsoft.com/office/powerpoint/2010/main" val="4234670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7C3D7B88C34341A12253C590343BEC" ma:contentTypeVersion="11" ma:contentTypeDescription="Create a new document." ma:contentTypeScope="" ma:versionID="0484a032bb257a98d83341e5509fcab7">
  <xsd:schema xmlns:xsd="http://www.w3.org/2001/XMLSchema" xmlns:xs="http://www.w3.org/2001/XMLSchema" xmlns:p="http://schemas.microsoft.com/office/2006/metadata/properties" xmlns:ns2="6f5b6cc6-59e3-4da5-b4c4-b95989ae5700" xmlns:ns3="cd4ff656-bfbe-4b83-9f2e-1e99e5dac047" targetNamespace="http://schemas.microsoft.com/office/2006/metadata/properties" ma:root="true" ma:fieldsID="4107db97a26f0f2050e0dfe89e2379e7" ns2:_="" ns3:_="">
    <xsd:import namespace="6f5b6cc6-59e3-4da5-b4c4-b95989ae5700"/>
    <xsd:import namespace="cd4ff656-bfbe-4b83-9f2e-1e99e5dac0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b6cc6-59e3-4da5-b4c4-b95989ae57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4ff656-bfbe-4b83-9f2e-1e99e5dac0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A0DD3F-5A9B-412E-ABA7-32585B6402DE}">
  <ds:schemaRefs>
    <ds:schemaRef ds:uri="http://schemas.microsoft.com/sharepoint/v3/contenttype/forms"/>
  </ds:schemaRefs>
</ds:datastoreItem>
</file>

<file path=customXml/itemProps2.xml><?xml version="1.0" encoding="utf-8"?>
<ds:datastoreItem xmlns:ds="http://schemas.openxmlformats.org/officeDocument/2006/customXml" ds:itemID="{801301A6-B17A-42EB-82F3-EBF480488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b6cc6-59e3-4da5-b4c4-b95989ae5700"/>
    <ds:schemaRef ds:uri="cd4ff656-bfbe-4b83-9f2e-1e99e5dac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4A95D7-7EF8-45E4-B94E-98B0EC5527BA}">
  <ds:schemaRefs>
    <ds:schemaRef ds:uri="http://purl.org/dc/elements/1.1/"/>
    <ds:schemaRef ds:uri="http://purl.org/dc/terms/"/>
    <ds:schemaRef ds:uri="http://schemas.microsoft.com/office/2006/documentManagement/types"/>
    <ds:schemaRef ds:uri="http://schemas.microsoft.com/office/2006/metadata/properties"/>
    <ds:schemaRef ds:uri="cd4ff656-bfbe-4b83-9f2e-1e99e5dac047"/>
    <ds:schemaRef ds:uri="http://www.w3.org/XML/1998/namespace"/>
    <ds:schemaRef ds:uri="http://purl.org/dc/dcmitype/"/>
    <ds:schemaRef ds:uri="http://schemas.microsoft.com/office/infopath/2007/PartnerControls"/>
    <ds:schemaRef ds:uri="http://schemas.openxmlformats.org/package/2006/metadata/core-properties"/>
    <ds:schemaRef ds:uri="6f5b6cc6-59e3-4da5-b4c4-b95989ae5700"/>
  </ds:schemaRefs>
</ds:datastoreItem>
</file>

<file path=docProps/app.xml><?xml version="1.0" encoding="utf-8"?>
<Properties xmlns="http://schemas.openxmlformats.org/officeDocument/2006/extended-properties" xmlns:vt="http://schemas.openxmlformats.org/officeDocument/2006/docPropsVTypes">
  <TotalTime>614</TotalTime>
  <Words>3554</Words>
  <Application>Microsoft Office PowerPoint</Application>
  <PresentationFormat>Widescreen</PresentationFormat>
  <Paragraphs>396</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Symbol</vt:lpstr>
      <vt:lpstr>Wingdings</vt:lpstr>
      <vt:lpstr>Office Theme</vt:lpstr>
      <vt:lpstr>      </vt:lpstr>
      <vt:lpstr>      </vt:lpstr>
      <vt:lpstr>Prepared4ALL </vt:lpstr>
      <vt:lpstr>PowerPoint Presentation</vt:lpstr>
      <vt:lpstr>Impacts of Disasters on People with Disabilities</vt:lpstr>
      <vt:lpstr>Emergency Management: A System of Systems </vt:lpstr>
      <vt:lpstr>PowerPoint Presentation</vt:lpstr>
      <vt:lpstr>  Prepared4ALL developed based on:  </vt:lpstr>
      <vt:lpstr>We Asked Emergency Managers and Public Health Preparedness Personnel About Disability Inclusion.... </vt:lpstr>
      <vt:lpstr>Emergency Managers &amp; Public Health Preparedness Personnel Tell Us </vt:lpstr>
      <vt:lpstr>PowerPoint Presentation</vt:lpstr>
      <vt:lpstr>Prepared4ALL in Action: Emergency Dispensing Site</vt:lpstr>
      <vt:lpstr>PowerPoint Presentation</vt:lpstr>
      <vt:lpstr>  Community of Partners  Advisory Committee  </vt:lpstr>
      <vt:lpstr>Subject Matter Experts </vt:lpstr>
      <vt:lpstr>Subject Matter Experts </vt:lpstr>
      <vt:lpstr>Prepared4ALL Online Training: Whole Community Inclusive Emergency Planning</vt:lpstr>
      <vt:lpstr>Prepared4ALL  Whole Community Emergency Planning  Online Course</vt:lpstr>
      <vt:lpstr>Certificate Training or Lessons “A La Carte”</vt:lpstr>
      <vt:lpstr>PowerPoint Presentation</vt:lpstr>
      <vt:lpstr>PowerPoint Presentation</vt:lpstr>
      <vt:lpstr>Prepared4ALL Affiliates: Local Disability Organizations Form Action Teams </vt:lpstr>
      <vt:lpstr>    Prepared4ALL  Local Disability Organization  Chapters/Affiliates roles:</vt:lpstr>
      <vt:lpstr>PowerPoint Presentation</vt:lpstr>
      <vt:lpstr>Getting Started – Outreach Guide </vt:lpstr>
      <vt:lpstr>Communication Toolkit</vt:lpstr>
      <vt:lpstr>Finding Your Local Emergency Planning Agencies</vt:lpstr>
      <vt:lpstr>Resources &amp; Referral Links</vt:lpstr>
      <vt:lpstr>Disability Inclusion Coaches:  Training, Research, &amp; Practice</vt:lpstr>
      <vt:lpstr>PowerPoint Presentation</vt:lpstr>
      <vt:lpstr>The Prepared4ALL Difference</vt:lpstr>
      <vt:lpstr>         Prepared4ALL  Outcome: Partnerships A “seat at the table”</vt:lpstr>
      <vt:lpstr>PowerPoint Presentation</vt:lpstr>
      <vt:lpstr>      </vt:lpstr>
      <vt:lpstr>Get Involved!</vt:lpstr>
      <vt:lpstr>Prepared4ALL Lessons from the Field &amp; Resources</vt:lpstr>
      <vt:lpstr>Thank you!</vt:lpstr>
      <vt:lpstr>Bonus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slides</dc:title>
  <dc:creator>Owen, Aleksa Lane</dc:creator>
  <cp:lastModifiedBy>Gabriel Navarrette</cp:lastModifiedBy>
  <cp:revision>446</cp:revision>
  <cp:lastPrinted>2021-03-16T00:06:55Z</cp:lastPrinted>
  <dcterms:created xsi:type="dcterms:W3CDTF">2020-11-20T22:06:47Z</dcterms:created>
  <dcterms:modified xsi:type="dcterms:W3CDTF">2021-05-13T15:16:29Z</dcterms:modified>
</cp:coreProperties>
</file>